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ungul Lee" initials="" lastIdx="0" clrIdx="0"/>
  <p:cmAuthor id="1" name="Henry Chen" initials="HC" lastIdx="1" clrIdx="1"/>
  <p:cmAuthor id="2" name="Benjamin Grandey" initials="" lastIdx="4" clrIdx="2"/>
  <p:cmAuthor id="3" name="Brown-Steiner, Benjamin" initials="BB" lastIdx="2" clrIdx="3">
    <p:extLst>
      <p:ext uri="{19B8F6BF-5375-455C-9EA6-DF929625EA0E}">
        <p15:presenceInfo xmlns:p15="http://schemas.microsoft.com/office/powerpoint/2012/main" userId="8679ec97-94eb-4d09-a9e9-b4a74eb79f35" providerId="Windows Live"/>
      </p:ext>
    </p:extLst>
  </p:cmAuthor>
  <p:cmAuthor id="4" name="Jennifer Faye Morris" initials="JFM" lastIdx="1" clrIdx="4">
    <p:extLst>
      <p:ext uri="{19B8F6BF-5375-455C-9EA6-DF929625EA0E}">
        <p15:presenceInfo xmlns:p15="http://schemas.microsoft.com/office/powerpoint/2012/main" userId="S-1-5-21-789336058-1897051121-725345543-2439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5510" autoAdjust="0"/>
  </p:normalViewPr>
  <p:slideViewPr>
    <p:cSldViewPr snapToGrid="0">
      <p:cViewPr varScale="1">
        <p:scale>
          <a:sx n="109" d="100"/>
          <a:sy n="109" d="100"/>
        </p:scale>
        <p:origin x="49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F7F82-1B52-4C77-A9E1-886888B3DA7D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E0E89-400E-4875-8E04-52599A2E1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672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4E0E89-400E-4875-8E04-52599A2E19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371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648"/>
            <a:ext cx="12192000" cy="748862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0800" y="19050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3352800" y="3962400"/>
            <a:ext cx="2438400" cy="228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5162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21553-AB35-4C80-B778-5B6C6508EDD4}" type="slidenum">
              <a:rPr lang="en-US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59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9204"/>
            <a:ext cx="12192000" cy="838200"/>
          </a:xfrm>
          <a:prstGeom prst="rect">
            <a:avLst/>
          </a:prstGeom>
          <a:gradFill>
            <a:gsLst>
              <a:gs pos="94000">
                <a:schemeClr val="tx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6016769"/>
            <a:ext cx="1117600" cy="7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 rot="10800000" flipV="1">
            <a:off x="1130300" y="6644504"/>
            <a:ext cx="10668000" cy="36576"/>
          </a:xfrm>
          <a:prstGeom prst="rect">
            <a:avLst/>
          </a:prstGeom>
          <a:gradFill flip="none" rotWithShape="1">
            <a:gsLst>
              <a:gs pos="66000">
                <a:schemeClr val="accent1"/>
              </a:gs>
              <a:gs pos="1000">
                <a:schemeClr val="tx1"/>
              </a:gs>
              <a:gs pos="0">
                <a:schemeClr val="tx1"/>
              </a:gs>
              <a:gs pos="100000">
                <a:schemeClr val="bg1">
                  <a:lumMod val="10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2D6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1600" y="6644505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006325"/>
                </a:solidFill>
              </a:rPr>
              <a:t>http://</a:t>
            </a:r>
            <a:r>
              <a:rPr lang="en-US" sz="1000" dirty="0">
                <a:solidFill>
                  <a:srgbClr val="006325"/>
                </a:solidFill>
                <a:ea typeface="Verdana" pitchFamily="34" charset="0"/>
                <a:cs typeface="Verdana" pitchFamily="34" charset="0"/>
              </a:rPr>
              <a:t>globalchange.mit.edu</a:t>
            </a:r>
            <a:r>
              <a:rPr lang="en-US" sz="1000" dirty="0">
                <a:solidFill>
                  <a:srgbClr val="006325"/>
                </a:solidFill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358385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ink.springer.com/article/10.1007/s11027-024-10119-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63398" y="33557"/>
            <a:ext cx="10452683" cy="675269"/>
          </a:xfrm>
        </p:spPr>
        <p:txBody>
          <a:bodyPr/>
          <a:lstStyle/>
          <a:p>
            <a:r>
              <a:rPr lang="en-US" sz="2400" dirty="0">
                <a:solidFill>
                  <a:schemeClr val="bg1"/>
                </a:solidFill>
              </a:rPr>
              <a:t>Assessing Compounding Climate-Related Stresses and Development Pathways on the Power Sector in the Central U.S.</a:t>
            </a:r>
          </a:p>
        </p:txBody>
      </p:sp>
      <p:sp>
        <p:nvSpPr>
          <p:cNvPr id="7" name="Rectangle 6"/>
          <p:cNvSpPr/>
          <p:nvPr/>
        </p:nvSpPr>
        <p:spPr>
          <a:xfrm>
            <a:off x="155580" y="946765"/>
            <a:ext cx="309235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002D62"/>
                </a:solidFill>
                <a:latin typeface="Myriad Pro"/>
              </a:rPr>
              <a:t>Objective: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Evaluate how projected future climate impacts on annual electricity production and demand could affect four different electricity sector scenarios in the central U.S.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5580" y="3623263"/>
            <a:ext cx="325873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002D62"/>
                </a:solidFill>
                <a:latin typeface="Myriad Pro"/>
              </a:rPr>
              <a:t>Impact</a:t>
            </a:r>
            <a:r>
              <a:rPr lang="en-US" sz="1400" b="1" dirty="0">
                <a:solidFill>
                  <a:srgbClr val="002D62"/>
                </a:solidFill>
                <a:latin typeface="+mj-lt"/>
              </a:rPr>
              <a:t>: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This study highlights key factors that impact electric power system resilience and performance, and provides decision-makers with a first step toward incorporating compounding climate risk in power grid design and management. Further investigation is needed to quantify the potential effects of sub-annual extreme events.</a:t>
            </a:r>
            <a:endParaRPr lang="en-US" sz="14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5580" y="2319531"/>
            <a:ext cx="309235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002D62"/>
                </a:solidFill>
                <a:latin typeface="Myriad Pro"/>
              </a:rPr>
              <a:t>Findings</a:t>
            </a:r>
            <a:r>
              <a:rPr lang="en-US" sz="1400" b="1" dirty="0">
                <a:solidFill>
                  <a:srgbClr val="002D62"/>
                </a:solidFill>
                <a:latin typeface="+mj-lt"/>
              </a:rPr>
              <a:t>: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Potential supply gaps range from 5% in one subregion under mild changes </a:t>
            </a:r>
            <a:r>
              <a:rPr lang="en-US" sz="1400">
                <a:solidFill>
                  <a:srgbClr val="003300"/>
                </a:solidFill>
                <a:latin typeface="+mj-lt"/>
              </a:rPr>
              <a:t>in climate,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to 21% in another subregion under more severe climate change.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33850" y="6382812"/>
            <a:ext cx="10167456" cy="338554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lvl="0"/>
            <a:r>
              <a:rPr lang="en-US" sz="800" b="1" i="1" dirty="0">
                <a:solidFill>
                  <a:schemeClr val="bg1"/>
                </a:solidFill>
              </a:rPr>
              <a:t>Gurgel, Angelo, John Reilly, Jennifer Morris, C. Adam Schlosser, Xiang Gao, Mei Yuan, Karen Tapia-</a:t>
            </a:r>
            <a:r>
              <a:rPr lang="en-US" sz="800" b="1" i="1" dirty="0" err="1">
                <a:solidFill>
                  <a:schemeClr val="bg1"/>
                </a:solidFill>
              </a:rPr>
              <a:t>Ahumada</a:t>
            </a:r>
            <a:r>
              <a:rPr lang="en-US" sz="800" b="1" i="1" dirty="0">
                <a:solidFill>
                  <a:schemeClr val="bg1"/>
                </a:solidFill>
              </a:rPr>
              <a:t>, 2024. </a:t>
            </a:r>
            <a:r>
              <a:rPr lang="en-US" sz="800" b="1" i="1" dirty="0">
                <a:solidFill>
                  <a:schemeClr val="bg1"/>
                </a:solidFill>
                <a:hlinkClick r:id="rId3"/>
              </a:rPr>
              <a:t>“Assessing Compounding Climate-Related Stresses and Development Pathways on the Power Sector in the Central U.S.”</a:t>
            </a:r>
            <a:r>
              <a:rPr lang="en-US" sz="800" b="1" i="1" u="sng" dirty="0">
                <a:solidFill>
                  <a:schemeClr val="bg1"/>
                </a:solidFill>
              </a:rPr>
              <a:t> </a:t>
            </a:r>
            <a:r>
              <a:rPr lang="en-US" sz="800" b="1" i="1" dirty="0">
                <a:solidFill>
                  <a:schemeClr val="bg1"/>
                </a:solidFill>
              </a:rPr>
              <a:t>Mitigation and Adaptation Strategies for Global Change 29(27) (</a:t>
            </a:r>
            <a:r>
              <a:rPr lang="en-US" sz="800" b="1" i="1" dirty="0" err="1">
                <a:solidFill>
                  <a:schemeClr val="bg1"/>
                </a:solidFill>
              </a:rPr>
              <a:t>doi</a:t>
            </a:r>
            <a:r>
              <a:rPr lang="en-US" sz="800" b="1" i="1" dirty="0">
                <a:solidFill>
                  <a:schemeClr val="bg1"/>
                </a:solidFill>
              </a:rPr>
              <a:t>: 10.1007/s11027-024-10119-3).</a:t>
            </a:r>
            <a:endParaRPr lang="en-US" sz="800" b="1" i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01DDC3-ECD4-42CC-A5EC-1ECE65CBECFB}"/>
              </a:ext>
            </a:extLst>
          </p:cNvPr>
          <p:cNvSpPr txBox="1"/>
          <p:nvPr/>
        </p:nvSpPr>
        <p:spPr>
          <a:xfrm>
            <a:off x="3335188" y="5457003"/>
            <a:ext cx="857720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Original </a:t>
            </a:r>
            <a:r>
              <a:rPr lang="en-US" sz="1200" dirty="0" err="1"/>
              <a:t>EleMod</a:t>
            </a:r>
            <a:r>
              <a:rPr lang="en-US" sz="1200" dirty="0"/>
              <a:t> and NREL electricity projections and potential supply gaps due to future changes in climate. </a:t>
            </a:r>
            <a:r>
              <a:rPr lang="en-US" sz="1000" dirty="0"/>
              <a:t>“Medium risk”: RCP4.5 climate impacts; “High risk”: RCP8.5 climate impacts. Demand (low): median increase in electricity demand; Demand (high): higher increase in electricity demand. </a:t>
            </a:r>
          </a:p>
          <a:p>
            <a:r>
              <a:rPr lang="en-US" sz="900" i="1" dirty="0"/>
              <a:t>The “current policies” scenario represented a possible evolution of the power sector prior to passage of the Inflation Reduction Act. “Cap,” “Nuclear” and “Decarb” scenarios are consistent with long-term decarbonization of the power sector under different technological evolutions.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B834DD-A044-4ACA-9BB8-93CE13EA2932}"/>
              </a:ext>
            </a:extLst>
          </p:cNvPr>
          <p:cNvSpPr/>
          <p:nvPr/>
        </p:nvSpPr>
        <p:spPr>
          <a:xfrm>
            <a:off x="75501" y="5956141"/>
            <a:ext cx="1191237" cy="9018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0" name="Picture 4">
            <a:extLst>
              <a:ext uri="{FF2B5EF4-FFF2-40B4-BE49-F238E27FC236}">
                <a16:creationId xmlns:a16="http://schemas.microsoft.com/office/drawing/2014/main" id="{14058BF8-C644-4CFE-B45C-7196BFB7E0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477" y="5821960"/>
            <a:ext cx="1082348" cy="1002483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228163D-5D87-4A23-8AA5-9564A9AC93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2562" y="845851"/>
            <a:ext cx="7564009" cy="472578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771CE0D-D7C0-470E-9E3D-C9976BBFFF8D}"/>
              </a:ext>
            </a:extLst>
          </p:cNvPr>
          <p:cNvSpPr/>
          <p:nvPr/>
        </p:nvSpPr>
        <p:spPr>
          <a:xfrm>
            <a:off x="5693841" y="861647"/>
            <a:ext cx="513528" cy="131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A06A4B-A32C-4F79-AFC3-BEB86A801F09}"/>
              </a:ext>
            </a:extLst>
          </p:cNvPr>
          <p:cNvSpPr/>
          <p:nvPr/>
        </p:nvSpPr>
        <p:spPr>
          <a:xfrm>
            <a:off x="9108187" y="855191"/>
            <a:ext cx="1188720" cy="131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1F1D08F-8062-417F-9963-88C4CF56C535}"/>
              </a:ext>
            </a:extLst>
          </p:cNvPr>
          <p:cNvSpPr/>
          <p:nvPr/>
        </p:nvSpPr>
        <p:spPr>
          <a:xfrm>
            <a:off x="5354517" y="3185156"/>
            <a:ext cx="1188720" cy="131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197E7D2-35DF-4CD7-8BCC-FE885DCFE497}"/>
              </a:ext>
            </a:extLst>
          </p:cNvPr>
          <p:cNvSpPr/>
          <p:nvPr/>
        </p:nvSpPr>
        <p:spPr>
          <a:xfrm>
            <a:off x="9190248" y="3185156"/>
            <a:ext cx="1188720" cy="131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454A88-3E37-4BD6-ADC5-10A5602AFCDD}"/>
              </a:ext>
            </a:extLst>
          </p:cNvPr>
          <p:cNvSpPr/>
          <p:nvPr/>
        </p:nvSpPr>
        <p:spPr>
          <a:xfrm>
            <a:off x="5310557" y="791271"/>
            <a:ext cx="1362808" cy="2726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rgbClr val="000000"/>
                </a:solidFill>
              </a:rPr>
              <a:t>North Central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206C2DB-23C4-4177-9D15-C331941F0071}"/>
              </a:ext>
            </a:extLst>
          </p:cNvPr>
          <p:cNvSpPr/>
          <p:nvPr/>
        </p:nvSpPr>
        <p:spPr>
          <a:xfrm>
            <a:off x="5320225" y="3115727"/>
            <a:ext cx="1362808" cy="2726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rgbClr val="000000"/>
                </a:solidFill>
              </a:rPr>
              <a:t>South Central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701C698-9B00-412F-B194-FBAF5683D8C4}"/>
              </a:ext>
            </a:extLst>
          </p:cNvPr>
          <p:cNvSpPr/>
          <p:nvPr/>
        </p:nvSpPr>
        <p:spPr>
          <a:xfrm>
            <a:off x="9103204" y="782148"/>
            <a:ext cx="1362808" cy="2726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rgbClr val="000000"/>
                </a:solidFill>
              </a:rPr>
              <a:t>Lakes Mid Atlantic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5DE23BD-5A63-4631-8EF1-5013226AED21}"/>
              </a:ext>
            </a:extLst>
          </p:cNvPr>
          <p:cNvSpPr/>
          <p:nvPr/>
        </p:nvSpPr>
        <p:spPr>
          <a:xfrm>
            <a:off x="9065103" y="3113833"/>
            <a:ext cx="1362808" cy="2726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rgbClr val="000000"/>
                </a:solidFill>
              </a:rPr>
              <a:t>South East</a:t>
            </a:r>
          </a:p>
        </p:txBody>
      </p:sp>
    </p:spTree>
    <p:extLst>
      <p:ext uri="{BB962C8B-B14F-4D97-AF65-F5344CB8AC3E}">
        <p14:creationId xmlns:p14="http://schemas.microsoft.com/office/powerpoint/2010/main" val="72287474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Joint Program on Global Change Template Colors">
      <a:dk1>
        <a:srgbClr val="002D62"/>
      </a:dk1>
      <a:lt1>
        <a:srgbClr val="FFFFFF"/>
      </a:lt1>
      <a:dk2>
        <a:srgbClr val="006325"/>
      </a:dk2>
      <a:lt2>
        <a:srgbClr val="FFFFFF"/>
      </a:lt2>
      <a:accent1>
        <a:srgbClr val="005288"/>
      </a:accent1>
      <a:accent2>
        <a:srgbClr val="78A22F"/>
      </a:accent2>
      <a:accent3>
        <a:srgbClr val="B30838"/>
      </a:accent3>
      <a:accent4>
        <a:srgbClr val="AB650D"/>
      </a:accent4>
      <a:accent5>
        <a:srgbClr val="F7A51C"/>
      </a:accent5>
      <a:accent6>
        <a:srgbClr val="00958F"/>
      </a:accent6>
      <a:hlink>
        <a:srgbClr val="C7D6EE"/>
      </a:hlink>
      <a:folHlink>
        <a:srgbClr val="999999"/>
      </a:folHlink>
    </a:clrScheme>
    <a:fontScheme name="Joint Program on Global Change Template Fonts">
      <a:majorFont>
        <a:latin typeface="Myriad Pro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20990</TotalTime>
  <Words>297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Myriad Pro</vt:lpstr>
      <vt:lpstr>Verdana</vt:lpstr>
      <vt:lpstr>1_Office Theme</vt:lpstr>
      <vt:lpstr>Assessing Compounding Climate-Related Stresses and Development Pathways on the Power Sector in the Central U.S.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Emissions Leakage</dc:title>
  <dc:creator>Mark Dwortzan</dc:creator>
  <cp:lastModifiedBy>Mark Dwortzan</cp:lastModifiedBy>
  <cp:revision>407</cp:revision>
  <cp:lastPrinted>2017-04-18T15:49:00Z</cp:lastPrinted>
  <dcterms:created xsi:type="dcterms:W3CDTF">2012-12-03T21:38:29Z</dcterms:created>
  <dcterms:modified xsi:type="dcterms:W3CDTF">2024-03-19T00:05:51Z</dcterms:modified>
</cp:coreProperties>
</file>