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ungul Lee" initials="" lastIdx="0" clrIdx="0"/>
  <p:cmAuthor id="1" name="Henry Chen" initials="HC" lastIdx="1" clrIdx="1">
    <p:extLst/>
  </p:cmAuthor>
  <p:cmAuthor id="2" name="Benjamin Grandey" initials="" lastIdx="4" clrIdx="2"/>
  <p:cmAuthor id="3" name="Brown-Steiner, Benjamin" initials="BB" lastIdx="2" clrIdx="3">
    <p:extLst>
      <p:ext uri="{19B8F6BF-5375-455C-9EA6-DF929625EA0E}">
        <p15:presenceInfo xmlns:p15="http://schemas.microsoft.com/office/powerpoint/2012/main" userId="8679ec97-94eb-4d09-a9e9-b4a74eb79f35" providerId="Windows Live"/>
      </p:ext>
    </p:extLst>
  </p:cmAuthor>
  <p:cmAuthor id="4" name="Jennifer Faye Morris" initials="JFM" lastIdx="1" clrIdx="4">
    <p:extLst>
      <p:ext uri="{19B8F6BF-5375-455C-9EA6-DF929625EA0E}">
        <p15:presenceInfo xmlns:p15="http://schemas.microsoft.com/office/powerpoint/2012/main" userId="S-1-5-21-789336058-1897051121-725345543-243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5488" autoAdjust="0"/>
  </p:normalViewPr>
  <p:slideViewPr>
    <p:cSldViewPr snapToGrid="0">
      <p:cViewPr varScale="1">
        <p:scale>
          <a:sx n="104" d="100"/>
          <a:sy n="104" d="100"/>
        </p:scale>
        <p:origin x="96"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3648"/>
            <a:ext cx="12192000" cy="748862"/>
          </a:xfrm>
          <a:prstGeom prst="rect">
            <a:avLst/>
          </a:prstGeom>
        </p:spPr>
        <p:txBody>
          <a:bodyPr/>
          <a:lstStyle>
            <a:lvl1pP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20800" y="1905000"/>
            <a:ext cx="8534400" cy="1752600"/>
          </a:xfrm>
          <a:prstGeom prst="rect">
            <a:avLst/>
          </a:prstGeom>
        </p:spPr>
        <p:txBody>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3"/>
          <p:cNvSpPr>
            <a:spLocks noGrp="1"/>
          </p:cNvSpPr>
          <p:nvPr>
            <p:ph type="body" sz="half" idx="2"/>
          </p:nvPr>
        </p:nvSpPr>
        <p:spPr>
          <a:xfrm>
            <a:off x="3352800" y="3962400"/>
            <a:ext cx="2438400" cy="2286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0516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a:xfrm>
            <a:off x="8737600" y="6245225"/>
            <a:ext cx="2844800" cy="476250"/>
          </a:xfrm>
          <a:prstGeom prst="rect">
            <a:avLst/>
          </a:prstGeom>
          <a:ln/>
        </p:spPr>
        <p:txBody>
          <a:bodyPr/>
          <a:lstStyle>
            <a:lvl1pPr>
              <a:defRPr/>
            </a:lvl1pPr>
          </a:lstStyle>
          <a:p>
            <a:pPr>
              <a:defRPr/>
            </a:pPr>
            <a:fld id="{7D921553-AB35-4C80-B778-5B6C6508EDD4}" type="slidenum">
              <a:rPr lang="en-US">
                <a:solidFill>
                  <a:srgbClr val="002D62"/>
                </a:solidFill>
              </a:rPr>
              <a:pPr>
                <a:defRPr/>
              </a:pPr>
              <a:t>‹#›</a:t>
            </a:fld>
            <a:endParaRPr lang="en-US">
              <a:solidFill>
                <a:srgbClr val="002D62"/>
              </a:solidFill>
            </a:endParaRPr>
          </a:p>
        </p:txBody>
      </p:sp>
    </p:spTree>
    <p:extLst>
      <p:ext uri="{BB962C8B-B14F-4D97-AF65-F5344CB8AC3E}">
        <p14:creationId xmlns:p14="http://schemas.microsoft.com/office/powerpoint/2010/main" val="734599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9204"/>
            <a:ext cx="12192000" cy="838200"/>
          </a:xfrm>
          <a:prstGeom prst="rect">
            <a:avLst/>
          </a:prstGeom>
          <a:gradFill>
            <a:gsLst>
              <a:gs pos="94000">
                <a:schemeClr val="tx1"/>
              </a:gs>
              <a:gs pos="100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0" y="6016769"/>
            <a:ext cx="1117600" cy="776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ctangle 13"/>
          <p:cNvSpPr/>
          <p:nvPr/>
        </p:nvSpPr>
        <p:spPr>
          <a:xfrm rot="10800000" flipV="1">
            <a:off x="1130300" y="6644504"/>
            <a:ext cx="10668000" cy="36576"/>
          </a:xfrm>
          <a:prstGeom prst="rect">
            <a:avLst/>
          </a:prstGeom>
          <a:gradFill flip="none" rotWithShape="1">
            <a:gsLst>
              <a:gs pos="66000">
                <a:schemeClr val="accent1"/>
              </a:gs>
              <a:gs pos="1000">
                <a:schemeClr val="tx1"/>
              </a:gs>
              <a:gs pos="0">
                <a:schemeClr val="tx1"/>
              </a:gs>
              <a:gs pos="100000">
                <a:schemeClr val="bg1">
                  <a:lumMod val="10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D62"/>
              </a:solidFill>
            </a:endParaRPr>
          </a:p>
        </p:txBody>
      </p:sp>
      <p:sp>
        <p:nvSpPr>
          <p:cNvPr id="5" name="TextBox 4"/>
          <p:cNvSpPr txBox="1"/>
          <p:nvPr/>
        </p:nvSpPr>
        <p:spPr>
          <a:xfrm>
            <a:off x="101600" y="6644505"/>
            <a:ext cx="12192000" cy="246221"/>
          </a:xfrm>
          <a:prstGeom prst="rect">
            <a:avLst/>
          </a:prstGeom>
          <a:noFill/>
        </p:spPr>
        <p:txBody>
          <a:bodyPr wrap="square" rtlCol="0">
            <a:spAutoFit/>
          </a:bodyPr>
          <a:lstStyle/>
          <a:p>
            <a:pPr algn="ctr"/>
            <a:r>
              <a:rPr lang="en-US" sz="1000" dirty="0">
                <a:solidFill>
                  <a:srgbClr val="006325"/>
                </a:solidFill>
              </a:rPr>
              <a:t>http://</a:t>
            </a:r>
            <a:r>
              <a:rPr lang="en-US" sz="1000" dirty="0">
                <a:solidFill>
                  <a:srgbClr val="006325"/>
                </a:solidFill>
                <a:ea typeface="Verdana" pitchFamily="34" charset="0"/>
                <a:cs typeface="Verdana" pitchFamily="34" charset="0"/>
              </a:rPr>
              <a:t>globalchange.mit.edu</a:t>
            </a:r>
            <a:r>
              <a:rPr lang="en-US" sz="1000" dirty="0">
                <a:solidFill>
                  <a:srgbClr val="006325"/>
                </a:solidFill>
              </a:rPr>
              <a:t>/ </a:t>
            </a:r>
          </a:p>
        </p:txBody>
      </p:sp>
    </p:spTree>
    <p:extLst>
      <p:ext uri="{BB962C8B-B14F-4D97-AF65-F5344CB8AC3E}">
        <p14:creationId xmlns:p14="http://schemas.microsoft.com/office/powerpoint/2010/main" val="358385202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1.emf"/><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3398" y="107577"/>
            <a:ext cx="10452683" cy="601249"/>
          </a:xfrm>
        </p:spPr>
        <p:txBody>
          <a:bodyPr/>
          <a:lstStyle/>
          <a:p>
            <a:r>
              <a:rPr lang="en-US" sz="2400" dirty="0">
                <a:solidFill>
                  <a:schemeClr val="bg1"/>
                </a:solidFill>
              </a:rPr>
              <a:t>Quantifying Socio-Economic Uncertainty</a:t>
            </a:r>
          </a:p>
        </p:txBody>
      </p:sp>
      <p:sp>
        <p:nvSpPr>
          <p:cNvPr id="7" name="Rectangle 6"/>
          <p:cNvSpPr/>
          <p:nvPr/>
        </p:nvSpPr>
        <p:spPr>
          <a:xfrm>
            <a:off x="155580" y="946765"/>
            <a:ext cx="3092357" cy="1815882"/>
          </a:xfrm>
          <a:prstGeom prst="rect">
            <a:avLst/>
          </a:prstGeom>
        </p:spPr>
        <p:txBody>
          <a:bodyPr wrap="square">
            <a:spAutoFit/>
          </a:bodyPr>
          <a:lstStyle/>
          <a:p>
            <a:r>
              <a:rPr lang="en-US" sz="1400" b="1" dirty="0">
                <a:solidFill>
                  <a:srgbClr val="002D62"/>
                </a:solidFill>
                <a:latin typeface="Myriad Pro"/>
              </a:rPr>
              <a:t>Objective: </a:t>
            </a:r>
            <a:r>
              <a:rPr lang="en-US" sz="1400" dirty="0">
                <a:solidFill>
                  <a:srgbClr val="003300"/>
                </a:solidFill>
                <a:latin typeface="+mj-lt"/>
              </a:rPr>
              <a:t>Combine traditional uncertainty quantification with scenario discovery techniques to explore the range and likelihoods of socio-economic outcomes, investigate how those outcomes are related, and home in on scenarios of interest.</a:t>
            </a:r>
          </a:p>
        </p:txBody>
      </p:sp>
      <p:sp>
        <p:nvSpPr>
          <p:cNvPr id="11" name="Rectangle 10"/>
          <p:cNvSpPr/>
          <p:nvPr/>
        </p:nvSpPr>
        <p:spPr>
          <a:xfrm>
            <a:off x="155580" y="4004847"/>
            <a:ext cx="3258739" cy="1815882"/>
          </a:xfrm>
          <a:prstGeom prst="rect">
            <a:avLst/>
          </a:prstGeom>
        </p:spPr>
        <p:txBody>
          <a:bodyPr wrap="square">
            <a:spAutoFit/>
          </a:bodyPr>
          <a:lstStyle/>
          <a:p>
            <a:r>
              <a:rPr lang="en-US" sz="1400" b="1" dirty="0">
                <a:solidFill>
                  <a:srgbClr val="002D62"/>
                </a:solidFill>
                <a:latin typeface="Myriad Pro"/>
              </a:rPr>
              <a:t>Impact</a:t>
            </a:r>
            <a:r>
              <a:rPr lang="en-US" sz="1400" b="1" dirty="0">
                <a:solidFill>
                  <a:srgbClr val="002D62"/>
                </a:solidFill>
                <a:latin typeface="+mj-lt"/>
              </a:rPr>
              <a:t>: </a:t>
            </a:r>
            <a:r>
              <a:rPr lang="en-US" sz="1400" dirty="0">
                <a:solidFill>
                  <a:srgbClr val="003300"/>
                </a:solidFill>
                <a:latin typeface="+mj-lt"/>
              </a:rPr>
              <a:t>Unique approach quantifies multi-sector risks, which can aid decision-making about energy and technology choices and sectoral strategies. It can also identify scenarios of interest and help avoid biases in perceptions of what “needs” to happen to achieve certain outcomes.</a:t>
            </a:r>
            <a:endParaRPr lang="en-US" sz="1400" dirty="0">
              <a:solidFill>
                <a:srgbClr val="000000"/>
              </a:solidFill>
              <a:latin typeface="+mj-lt"/>
            </a:endParaRPr>
          </a:p>
        </p:txBody>
      </p:sp>
      <p:sp>
        <p:nvSpPr>
          <p:cNvPr id="13" name="Rectangle 12"/>
          <p:cNvSpPr/>
          <p:nvPr/>
        </p:nvSpPr>
        <p:spPr>
          <a:xfrm>
            <a:off x="155580" y="2796272"/>
            <a:ext cx="3092357" cy="1169551"/>
          </a:xfrm>
          <a:prstGeom prst="rect">
            <a:avLst/>
          </a:prstGeom>
        </p:spPr>
        <p:txBody>
          <a:bodyPr wrap="square">
            <a:spAutoFit/>
          </a:bodyPr>
          <a:lstStyle/>
          <a:p>
            <a:r>
              <a:rPr lang="en-US" sz="1400" b="1" dirty="0">
                <a:solidFill>
                  <a:srgbClr val="002D62"/>
                </a:solidFill>
                <a:latin typeface="Myriad Pro"/>
              </a:rPr>
              <a:t>Findings</a:t>
            </a:r>
            <a:r>
              <a:rPr lang="en-US" sz="1400" b="1" dirty="0">
                <a:solidFill>
                  <a:srgbClr val="002D62"/>
                </a:solidFill>
                <a:latin typeface="+mj-lt"/>
              </a:rPr>
              <a:t>: </a:t>
            </a:r>
            <a:r>
              <a:rPr lang="en-US" sz="1400" dirty="0">
                <a:solidFill>
                  <a:srgbClr val="003300"/>
                </a:solidFill>
                <a:latin typeface="+mj-lt"/>
              </a:rPr>
              <a:t>Many patterns of energy and technology development are possible under a given long-term environmental pathway or a given economic outcome. </a:t>
            </a:r>
          </a:p>
        </p:txBody>
      </p:sp>
      <p:sp>
        <p:nvSpPr>
          <p:cNvPr id="15" name="Rectangle 14"/>
          <p:cNvSpPr/>
          <p:nvPr/>
        </p:nvSpPr>
        <p:spPr>
          <a:xfrm>
            <a:off x="1333850" y="6409188"/>
            <a:ext cx="10167456" cy="215444"/>
          </a:xfrm>
          <a:prstGeom prst="rect">
            <a:avLst/>
          </a:prstGeom>
          <a:solidFill>
            <a:schemeClr val="tx2"/>
          </a:solidFill>
        </p:spPr>
        <p:txBody>
          <a:bodyPr wrap="square">
            <a:spAutoFit/>
          </a:bodyPr>
          <a:lstStyle/>
          <a:p>
            <a:pPr lvl="0"/>
            <a:r>
              <a:rPr lang="en-US" sz="800" b="1" i="1" dirty="0">
                <a:solidFill>
                  <a:schemeClr val="bg1"/>
                </a:solidFill>
              </a:rPr>
              <a:t>Morris, J.F., J.M. Reilly, S. Paltsev, A. Sokolov and K. Cox, Representing Socio-Economic Uncertainty in Human System Models, Earth’s Future Vol. 10, Issue 4 (April 2022)</a:t>
            </a:r>
            <a:endParaRPr lang="en-US" sz="800" b="1" i="1" dirty="0">
              <a:solidFill>
                <a:srgbClr val="FF0000"/>
              </a:solidFill>
            </a:endParaRPr>
          </a:p>
        </p:txBody>
      </p:sp>
      <p:pic>
        <p:nvPicPr>
          <p:cNvPr id="10" name="Picture 9">
            <a:extLst>
              <a:ext uri="{FF2B5EF4-FFF2-40B4-BE49-F238E27FC236}">
                <a16:creationId xmlns:a16="http://schemas.microsoft.com/office/drawing/2014/main" id="{A645781C-6BB1-437C-94B5-494123D07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8731" y="1846706"/>
            <a:ext cx="6437376" cy="4023360"/>
          </a:xfrm>
          <a:prstGeom prst="rect">
            <a:avLst/>
          </a:prstGeom>
        </p:spPr>
      </p:pic>
      <p:grpSp>
        <p:nvGrpSpPr>
          <p:cNvPr id="12" name="Group 11">
            <a:extLst>
              <a:ext uri="{FF2B5EF4-FFF2-40B4-BE49-F238E27FC236}">
                <a16:creationId xmlns:a16="http://schemas.microsoft.com/office/drawing/2014/main" id="{4EFA6FF5-FB04-4E27-847C-64159CA2FF58}"/>
              </a:ext>
            </a:extLst>
          </p:cNvPr>
          <p:cNvGrpSpPr/>
          <p:nvPr/>
        </p:nvGrpSpPr>
        <p:grpSpPr>
          <a:xfrm>
            <a:off x="5843131" y="922451"/>
            <a:ext cx="6266420" cy="465117"/>
            <a:chOff x="819482" y="856243"/>
            <a:chExt cx="6266420" cy="465117"/>
          </a:xfrm>
        </p:grpSpPr>
        <p:pic>
          <p:nvPicPr>
            <p:cNvPr id="14" name="Picture 13">
              <a:extLst>
                <a:ext uri="{FF2B5EF4-FFF2-40B4-BE49-F238E27FC236}">
                  <a16:creationId xmlns:a16="http://schemas.microsoft.com/office/drawing/2014/main" id="{267EAE44-ED1D-432D-AA81-6FF4238A9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82" y="858540"/>
              <a:ext cx="685800" cy="457200"/>
            </a:xfrm>
            <a:prstGeom prst="rect">
              <a:avLst/>
            </a:prstGeom>
          </p:spPr>
        </p:pic>
        <p:pic>
          <p:nvPicPr>
            <p:cNvPr id="16" name="Picture 15">
              <a:extLst>
                <a:ext uri="{FF2B5EF4-FFF2-40B4-BE49-F238E27FC236}">
                  <a16:creationId xmlns:a16="http://schemas.microsoft.com/office/drawing/2014/main" id="{4B3C6121-8B6C-4571-A8D1-1C28FBFCC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691" y="857877"/>
              <a:ext cx="685800" cy="457200"/>
            </a:xfrm>
            <a:prstGeom prst="rect">
              <a:avLst/>
            </a:prstGeom>
          </p:spPr>
        </p:pic>
        <p:pic>
          <p:nvPicPr>
            <p:cNvPr id="17" name="Picture 16">
              <a:extLst>
                <a:ext uri="{FF2B5EF4-FFF2-40B4-BE49-F238E27FC236}">
                  <a16:creationId xmlns:a16="http://schemas.microsoft.com/office/drawing/2014/main" id="{CE8E682C-44B2-4334-AFE6-4A98C8D8F5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7443" y="857846"/>
              <a:ext cx="685800" cy="457200"/>
            </a:xfrm>
            <a:prstGeom prst="rect">
              <a:avLst/>
            </a:prstGeom>
          </p:spPr>
        </p:pic>
        <p:pic>
          <p:nvPicPr>
            <p:cNvPr id="18" name="Picture 17">
              <a:extLst>
                <a:ext uri="{FF2B5EF4-FFF2-40B4-BE49-F238E27FC236}">
                  <a16:creationId xmlns:a16="http://schemas.microsoft.com/office/drawing/2014/main" id="{CAF61107-5CE0-48DB-BB4F-8C74031F12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7040" y="857846"/>
              <a:ext cx="685800" cy="457200"/>
            </a:xfrm>
            <a:prstGeom prst="rect">
              <a:avLst/>
            </a:prstGeom>
          </p:spPr>
        </p:pic>
        <p:pic>
          <p:nvPicPr>
            <p:cNvPr id="19" name="Picture 18">
              <a:extLst>
                <a:ext uri="{FF2B5EF4-FFF2-40B4-BE49-F238E27FC236}">
                  <a16:creationId xmlns:a16="http://schemas.microsoft.com/office/drawing/2014/main" id="{C196AFD8-7962-4B31-8EE4-9E129998D9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4239" y="864160"/>
              <a:ext cx="685800" cy="457200"/>
            </a:xfrm>
            <a:prstGeom prst="rect">
              <a:avLst/>
            </a:prstGeom>
          </p:spPr>
        </p:pic>
        <p:pic>
          <p:nvPicPr>
            <p:cNvPr id="20" name="Picture 19">
              <a:extLst>
                <a:ext uri="{FF2B5EF4-FFF2-40B4-BE49-F238E27FC236}">
                  <a16:creationId xmlns:a16="http://schemas.microsoft.com/office/drawing/2014/main" id="{F7FFBCDA-5125-429B-BF60-9B0AC77195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006" y="857846"/>
              <a:ext cx="685800" cy="457200"/>
            </a:xfrm>
            <a:prstGeom prst="rect">
              <a:avLst/>
            </a:prstGeom>
          </p:spPr>
        </p:pic>
        <p:pic>
          <p:nvPicPr>
            <p:cNvPr id="21" name="Picture 20">
              <a:extLst>
                <a:ext uri="{FF2B5EF4-FFF2-40B4-BE49-F238E27FC236}">
                  <a16:creationId xmlns:a16="http://schemas.microsoft.com/office/drawing/2014/main" id="{EAE77D98-E260-4901-ACC2-67322E8840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35008" y="857846"/>
              <a:ext cx="685800" cy="457200"/>
            </a:xfrm>
            <a:prstGeom prst="rect">
              <a:avLst/>
            </a:prstGeom>
          </p:spPr>
        </p:pic>
        <p:pic>
          <p:nvPicPr>
            <p:cNvPr id="22" name="Picture 21">
              <a:extLst>
                <a:ext uri="{FF2B5EF4-FFF2-40B4-BE49-F238E27FC236}">
                  <a16:creationId xmlns:a16="http://schemas.microsoft.com/office/drawing/2014/main" id="{3582CA61-B1C5-4C8B-9C17-8D09857C5A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0102" y="856243"/>
              <a:ext cx="685800" cy="457200"/>
            </a:xfrm>
            <a:prstGeom prst="rect">
              <a:avLst/>
            </a:prstGeom>
          </p:spPr>
        </p:pic>
      </p:grpSp>
      <p:sp>
        <p:nvSpPr>
          <p:cNvPr id="23" name="TextBox 22">
            <a:extLst>
              <a:ext uri="{FF2B5EF4-FFF2-40B4-BE49-F238E27FC236}">
                <a16:creationId xmlns:a16="http://schemas.microsoft.com/office/drawing/2014/main" id="{9283E4F2-96D0-4B43-A34E-3B6D99FC2CCC}"/>
              </a:ext>
            </a:extLst>
          </p:cNvPr>
          <p:cNvSpPr txBox="1"/>
          <p:nvPr/>
        </p:nvSpPr>
        <p:spPr>
          <a:xfrm>
            <a:off x="4378034" y="1839533"/>
            <a:ext cx="1192695" cy="276999"/>
          </a:xfrm>
          <a:prstGeom prst="rect">
            <a:avLst/>
          </a:prstGeom>
          <a:noFill/>
        </p:spPr>
        <p:txBody>
          <a:bodyPr wrap="square" rtlCol="0">
            <a:spAutoFit/>
          </a:bodyPr>
          <a:lstStyle/>
          <a:p>
            <a:r>
              <a:rPr lang="en-US" sz="1200" dirty="0"/>
              <a:t>Max values</a:t>
            </a:r>
          </a:p>
        </p:txBody>
      </p:sp>
      <p:sp>
        <p:nvSpPr>
          <p:cNvPr id="24" name="TextBox 23">
            <a:extLst>
              <a:ext uri="{FF2B5EF4-FFF2-40B4-BE49-F238E27FC236}">
                <a16:creationId xmlns:a16="http://schemas.microsoft.com/office/drawing/2014/main" id="{819A5C5A-8348-4F17-B05B-B6AA63D609FE}"/>
              </a:ext>
            </a:extLst>
          </p:cNvPr>
          <p:cNvSpPr txBox="1"/>
          <p:nvPr/>
        </p:nvSpPr>
        <p:spPr>
          <a:xfrm>
            <a:off x="4592424" y="4922263"/>
            <a:ext cx="1192695" cy="276999"/>
          </a:xfrm>
          <a:prstGeom prst="rect">
            <a:avLst/>
          </a:prstGeom>
          <a:noFill/>
        </p:spPr>
        <p:txBody>
          <a:bodyPr wrap="square" rtlCol="0">
            <a:spAutoFit/>
          </a:bodyPr>
          <a:lstStyle/>
          <a:p>
            <a:r>
              <a:rPr lang="en-US" sz="1200" dirty="0"/>
              <a:t>Min values</a:t>
            </a:r>
          </a:p>
        </p:txBody>
      </p:sp>
      <p:grpSp>
        <p:nvGrpSpPr>
          <p:cNvPr id="27" name="Group 26">
            <a:extLst>
              <a:ext uri="{FF2B5EF4-FFF2-40B4-BE49-F238E27FC236}">
                <a16:creationId xmlns:a16="http://schemas.microsoft.com/office/drawing/2014/main" id="{0D8ABFBC-9ABF-4EC2-8EA8-3911897939CD}"/>
              </a:ext>
            </a:extLst>
          </p:cNvPr>
          <p:cNvGrpSpPr/>
          <p:nvPr/>
        </p:nvGrpSpPr>
        <p:grpSpPr>
          <a:xfrm>
            <a:off x="5843131" y="1408611"/>
            <a:ext cx="6267405" cy="500397"/>
            <a:chOff x="804356" y="1361624"/>
            <a:chExt cx="6267405" cy="500397"/>
          </a:xfrm>
        </p:grpSpPr>
        <p:pic>
          <p:nvPicPr>
            <p:cNvPr id="28" name="Picture 27">
              <a:extLst>
                <a:ext uri="{FF2B5EF4-FFF2-40B4-BE49-F238E27FC236}">
                  <a16:creationId xmlns:a16="http://schemas.microsoft.com/office/drawing/2014/main" id="{D9ED226B-6DDA-4514-93CB-F48ECD5617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1549" y="1371596"/>
              <a:ext cx="685800" cy="457200"/>
            </a:xfrm>
            <a:prstGeom prst="rect">
              <a:avLst/>
            </a:prstGeom>
          </p:spPr>
        </p:pic>
        <p:pic>
          <p:nvPicPr>
            <p:cNvPr id="29" name="Picture 28">
              <a:extLst>
                <a:ext uri="{FF2B5EF4-FFF2-40B4-BE49-F238E27FC236}">
                  <a16:creationId xmlns:a16="http://schemas.microsoft.com/office/drawing/2014/main" id="{86EBB6CD-3397-4BCB-A530-36D356C85C5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40167" y="1361624"/>
              <a:ext cx="685800" cy="457200"/>
            </a:xfrm>
            <a:prstGeom prst="rect">
              <a:avLst/>
            </a:prstGeom>
          </p:spPr>
        </p:pic>
        <p:pic>
          <p:nvPicPr>
            <p:cNvPr id="30" name="Picture 29">
              <a:extLst>
                <a:ext uri="{FF2B5EF4-FFF2-40B4-BE49-F238E27FC236}">
                  <a16:creationId xmlns:a16="http://schemas.microsoft.com/office/drawing/2014/main" id="{B0432B6B-2AD1-4486-BFFB-564A97E0A26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06166" y="1371596"/>
              <a:ext cx="685800" cy="457200"/>
            </a:xfrm>
            <a:prstGeom prst="rect">
              <a:avLst/>
            </a:prstGeom>
          </p:spPr>
        </p:pic>
        <p:pic>
          <p:nvPicPr>
            <p:cNvPr id="31" name="Picture 30">
              <a:extLst>
                <a:ext uri="{FF2B5EF4-FFF2-40B4-BE49-F238E27FC236}">
                  <a16:creationId xmlns:a16="http://schemas.microsoft.com/office/drawing/2014/main" id="{E84ECDC1-462D-44B4-9B84-D4E9009C124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65413" y="1371596"/>
              <a:ext cx="685800" cy="457200"/>
            </a:xfrm>
            <a:prstGeom prst="rect">
              <a:avLst/>
            </a:prstGeom>
          </p:spPr>
        </p:pic>
        <p:pic>
          <p:nvPicPr>
            <p:cNvPr id="32" name="Picture 31">
              <a:extLst>
                <a:ext uri="{FF2B5EF4-FFF2-40B4-BE49-F238E27FC236}">
                  <a16:creationId xmlns:a16="http://schemas.microsoft.com/office/drawing/2014/main" id="{1EF37EE8-FF36-4305-A332-FB702DA8E64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02272" y="1371596"/>
              <a:ext cx="685800" cy="457200"/>
            </a:xfrm>
            <a:prstGeom prst="rect">
              <a:avLst/>
            </a:prstGeom>
          </p:spPr>
        </p:pic>
        <p:pic>
          <p:nvPicPr>
            <p:cNvPr id="33" name="Picture 32">
              <a:extLst>
                <a:ext uri="{FF2B5EF4-FFF2-40B4-BE49-F238E27FC236}">
                  <a16:creationId xmlns:a16="http://schemas.microsoft.com/office/drawing/2014/main" id="{63368404-54B3-4015-B3B1-D7179D5B830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29465" y="1404821"/>
              <a:ext cx="685800" cy="457200"/>
            </a:xfrm>
            <a:prstGeom prst="rect">
              <a:avLst/>
            </a:prstGeom>
          </p:spPr>
        </p:pic>
        <p:pic>
          <p:nvPicPr>
            <p:cNvPr id="34" name="Picture 33">
              <a:extLst>
                <a:ext uri="{FF2B5EF4-FFF2-40B4-BE49-F238E27FC236}">
                  <a16:creationId xmlns:a16="http://schemas.microsoft.com/office/drawing/2014/main" id="{56E2FBCE-85FC-4A78-BB32-FD076CD9E08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5961" y="1371596"/>
              <a:ext cx="685800" cy="457200"/>
            </a:xfrm>
            <a:prstGeom prst="rect">
              <a:avLst/>
            </a:prstGeom>
          </p:spPr>
        </p:pic>
        <p:pic>
          <p:nvPicPr>
            <p:cNvPr id="35" name="Picture 34">
              <a:extLst>
                <a:ext uri="{FF2B5EF4-FFF2-40B4-BE49-F238E27FC236}">
                  <a16:creationId xmlns:a16="http://schemas.microsoft.com/office/drawing/2014/main" id="{786603A0-DE3B-4E42-81EF-97CAE2C7B4C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356" y="1371596"/>
              <a:ext cx="685800" cy="457200"/>
            </a:xfrm>
            <a:prstGeom prst="rect">
              <a:avLst/>
            </a:prstGeom>
          </p:spPr>
        </p:pic>
      </p:grpSp>
      <p:sp>
        <p:nvSpPr>
          <p:cNvPr id="36" name="TextBox 35">
            <a:extLst>
              <a:ext uri="{FF2B5EF4-FFF2-40B4-BE49-F238E27FC236}">
                <a16:creationId xmlns:a16="http://schemas.microsoft.com/office/drawing/2014/main" id="{B8F715FF-B98A-49D3-99E0-49125326D768}"/>
              </a:ext>
            </a:extLst>
          </p:cNvPr>
          <p:cNvSpPr txBox="1"/>
          <p:nvPr/>
        </p:nvSpPr>
        <p:spPr>
          <a:xfrm>
            <a:off x="3107318" y="1431366"/>
            <a:ext cx="2570354" cy="461665"/>
          </a:xfrm>
          <a:prstGeom prst="rect">
            <a:avLst/>
          </a:prstGeom>
          <a:noFill/>
        </p:spPr>
        <p:txBody>
          <a:bodyPr wrap="square" rtlCol="0">
            <a:spAutoFit/>
          </a:bodyPr>
          <a:lstStyle/>
          <a:p>
            <a:r>
              <a:rPr lang="en-US" sz="1200" dirty="0"/>
              <a:t>Probability Distributions for high and low sets of outcomes</a:t>
            </a:r>
          </a:p>
        </p:txBody>
      </p:sp>
      <p:sp>
        <p:nvSpPr>
          <p:cNvPr id="38" name="TextBox 37">
            <a:extLst>
              <a:ext uri="{FF2B5EF4-FFF2-40B4-BE49-F238E27FC236}">
                <a16:creationId xmlns:a16="http://schemas.microsoft.com/office/drawing/2014/main" id="{14C04B5B-94B4-4870-A9ED-B4DCA74E1978}"/>
              </a:ext>
            </a:extLst>
          </p:cNvPr>
          <p:cNvSpPr txBox="1"/>
          <p:nvPr/>
        </p:nvSpPr>
        <p:spPr>
          <a:xfrm>
            <a:off x="3089536" y="957426"/>
            <a:ext cx="2345701" cy="461665"/>
          </a:xfrm>
          <a:prstGeom prst="rect">
            <a:avLst/>
          </a:prstGeom>
          <a:noFill/>
        </p:spPr>
        <p:txBody>
          <a:bodyPr wrap="square" rtlCol="0">
            <a:spAutoFit/>
          </a:bodyPr>
          <a:lstStyle/>
          <a:p>
            <a:r>
              <a:rPr lang="en-US" sz="1200" dirty="0"/>
              <a:t>Probability Distributions for full ensemble </a:t>
            </a:r>
          </a:p>
        </p:txBody>
      </p:sp>
      <p:cxnSp>
        <p:nvCxnSpPr>
          <p:cNvPr id="39" name="Straight Arrow Connector 38">
            <a:extLst>
              <a:ext uri="{FF2B5EF4-FFF2-40B4-BE49-F238E27FC236}">
                <a16:creationId xmlns:a16="http://schemas.microsoft.com/office/drawing/2014/main" id="{BA1C593A-956F-4F9A-B3DC-3FECEB22114E}"/>
              </a:ext>
            </a:extLst>
          </p:cNvPr>
          <p:cNvCxnSpPr>
            <a:cxnSpLocks/>
          </p:cNvCxnSpPr>
          <p:nvPr/>
        </p:nvCxnSpPr>
        <p:spPr>
          <a:xfrm flipV="1">
            <a:off x="5399142" y="1178526"/>
            <a:ext cx="385977"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EB4EF587-959E-4313-BD04-EB4AE20F5CF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22877" y="1858176"/>
            <a:ext cx="6437376" cy="4023360"/>
          </a:xfrm>
          <a:prstGeom prst="rect">
            <a:avLst/>
          </a:prstGeom>
        </p:spPr>
      </p:pic>
      <p:pic>
        <p:nvPicPr>
          <p:cNvPr id="3" name="Picture 2">
            <a:extLst>
              <a:ext uri="{FF2B5EF4-FFF2-40B4-BE49-F238E27FC236}">
                <a16:creationId xmlns:a16="http://schemas.microsoft.com/office/drawing/2014/main" id="{4CC5EA79-4CDF-4178-8778-4E0D6E132869}"/>
              </a:ext>
            </a:extLst>
          </p:cNvPr>
          <p:cNvPicPr>
            <a:picLocks noChangeAspect="1"/>
          </p:cNvPicPr>
          <p:nvPr/>
        </p:nvPicPr>
        <p:blipFill>
          <a:blip r:embed="rId20"/>
          <a:stretch>
            <a:fillRect/>
          </a:stretch>
        </p:blipFill>
        <p:spPr>
          <a:xfrm>
            <a:off x="3152590" y="2275266"/>
            <a:ext cx="2785889" cy="2427950"/>
          </a:xfrm>
          <a:prstGeom prst="rect">
            <a:avLst/>
          </a:prstGeom>
        </p:spPr>
      </p:pic>
      <p:cxnSp>
        <p:nvCxnSpPr>
          <p:cNvPr id="47" name="Straight Arrow Connector 46">
            <a:extLst>
              <a:ext uri="{FF2B5EF4-FFF2-40B4-BE49-F238E27FC236}">
                <a16:creationId xmlns:a16="http://schemas.microsoft.com/office/drawing/2014/main" id="{8411374D-862F-4E49-9968-3CBD7D8DEC62}"/>
              </a:ext>
            </a:extLst>
          </p:cNvPr>
          <p:cNvCxnSpPr>
            <a:cxnSpLocks/>
          </p:cNvCxnSpPr>
          <p:nvPr/>
        </p:nvCxnSpPr>
        <p:spPr>
          <a:xfrm flipV="1">
            <a:off x="5370430" y="1661729"/>
            <a:ext cx="385977"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15FE994-4446-40D1-AC34-A46AC09D89F1}"/>
              </a:ext>
            </a:extLst>
          </p:cNvPr>
          <p:cNvCxnSpPr>
            <a:cxnSpLocks/>
          </p:cNvCxnSpPr>
          <p:nvPr/>
        </p:nvCxnSpPr>
        <p:spPr>
          <a:xfrm flipV="1">
            <a:off x="5399141" y="1984988"/>
            <a:ext cx="64008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C1B2578-2B86-4392-AE6A-E8D2ED888C75}"/>
              </a:ext>
            </a:extLst>
          </p:cNvPr>
          <p:cNvCxnSpPr>
            <a:cxnSpLocks/>
          </p:cNvCxnSpPr>
          <p:nvPr/>
        </p:nvCxnSpPr>
        <p:spPr>
          <a:xfrm flipV="1">
            <a:off x="5563417" y="5060187"/>
            <a:ext cx="54864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501DDC3-ECD4-42CC-A5EC-1ECE65CBECFB}"/>
              </a:ext>
            </a:extLst>
          </p:cNvPr>
          <p:cNvSpPr txBox="1"/>
          <p:nvPr/>
        </p:nvSpPr>
        <p:spPr>
          <a:xfrm>
            <a:off x="5785119" y="5766763"/>
            <a:ext cx="6160803" cy="646331"/>
          </a:xfrm>
          <a:prstGeom prst="rect">
            <a:avLst/>
          </a:prstGeom>
          <a:noFill/>
        </p:spPr>
        <p:txBody>
          <a:bodyPr wrap="square" rtlCol="0">
            <a:spAutoFit/>
          </a:bodyPr>
          <a:lstStyle/>
          <a:p>
            <a:pPr algn="ctr"/>
            <a:r>
              <a:rPr lang="en-US" dirty="0"/>
              <a:t>How are different outcomes related? </a:t>
            </a:r>
          </a:p>
          <a:p>
            <a:pPr algn="ctr"/>
            <a:r>
              <a:rPr lang="en-US" dirty="0"/>
              <a:t>Which scenarios are most interesting/relevant? </a:t>
            </a:r>
          </a:p>
        </p:txBody>
      </p:sp>
      <p:sp>
        <p:nvSpPr>
          <p:cNvPr id="8" name="Rectangle 7">
            <a:extLst>
              <a:ext uri="{FF2B5EF4-FFF2-40B4-BE49-F238E27FC236}">
                <a16:creationId xmlns:a16="http://schemas.microsoft.com/office/drawing/2014/main" id="{FCB834DD-A044-4ACA-9BB8-93CE13EA2932}"/>
              </a:ext>
            </a:extLst>
          </p:cNvPr>
          <p:cNvSpPr/>
          <p:nvPr/>
        </p:nvSpPr>
        <p:spPr>
          <a:xfrm>
            <a:off x="75501" y="5956141"/>
            <a:ext cx="1191237" cy="901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
            <a:extLst>
              <a:ext uri="{FF2B5EF4-FFF2-40B4-BE49-F238E27FC236}">
                <a16:creationId xmlns:a16="http://schemas.microsoft.com/office/drawing/2014/main" id="{14058BF8-C644-4CFE-B45C-7196BFB7E04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0477" y="5821960"/>
            <a:ext cx="1082348" cy="1002483"/>
          </a:xfrm>
          <a:prstGeom prst="rect">
            <a:avLst/>
          </a:prstGeom>
          <a:noFill/>
          <a:ln>
            <a:noFill/>
          </a:ln>
          <a:effectLst/>
          <a:extLst/>
        </p:spPr>
      </p:pic>
    </p:spTree>
    <p:extLst>
      <p:ext uri="{BB962C8B-B14F-4D97-AF65-F5344CB8AC3E}">
        <p14:creationId xmlns:p14="http://schemas.microsoft.com/office/powerpoint/2010/main" val="722874743"/>
      </p:ext>
    </p:extLst>
  </p:cSld>
  <p:clrMapOvr>
    <a:masterClrMapping/>
  </p:clrMapOvr>
</p:sld>
</file>

<file path=ppt/theme/theme1.xml><?xml version="1.0" encoding="utf-8"?>
<a:theme xmlns:a="http://schemas.openxmlformats.org/drawingml/2006/main" name="1_Office Theme">
  <a:themeElements>
    <a:clrScheme name="Joint Program on Global Change Template Colors">
      <a:dk1>
        <a:srgbClr val="002D62"/>
      </a:dk1>
      <a:lt1>
        <a:srgbClr val="FFFFFF"/>
      </a:lt1>
      <a:dk2>
        <a:srgbClr val="006325"/>
      </a:dk2>
      <a:lt2>
        <a:srgbClr val="FFFFFF"/>
      </a:lt2>
      <a:accent1>
        <a:srgbClr val="005288"/>
      </a:accent1>
      <a:accent2>
        <a:srgbClr val="78A22F"/>
      </a:accent2>
      <a:accent3>
        <a:srgbClr val="B30838"/>
      </a:accent3>
      <a:accent4>
        <a:srgbClr val="AB650D"/>
      </a:accent4>
      <a:accent5>
        <a:srgbClr val="F7A51C"/>
      </a:accent5>
      <a:accent6>
        <a:srgbClr val="00958F"/>
      </a:accent6>
      <a:hlink>
        <a:srgbClr val="C7D6EE"/>
      </a:hlink>
      <a:folHlink>
        <a:srgbClr val="999999"/>
      </a:folHlink>
    </a:clrScheme>
    <a:fontScheme name="Joint Program on Global Change Template Fonts">
      <a:majorFont>
        <a:latin typeface="Myriad Pro"/>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20267</TotalTime>
  <Words>183</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Myriad Pro</vt:lpstr>
      <vt:lpstr>Verdana</vt:lpstr>
      <vt:lpstr>1_Office Theme</vt:lpstr>
      <vt:lpstr>Quantifying Socio-Economic Uncertainty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Emissions Leakage</dc:title>
  <dc:creator>Mark Dwortzan</dc:creator>
  <cp:lastModifiedBy>Mark Dwortzan</cp:lastModifiedBy>
  <cp:revision>378</cp:revision>
  <cp:lastPrinted>2017-04-18T15:49:00Z</cp:lastPrinted>
  <dcterms:created xsi:type="dcterms:W3CDTF">2012-12-03T21:38:29Z</dcterms:created>
  <dcterms:modified xsi:type="dcterms:W3CDTF">2022-04-08T03:30:19Z</dcterms:modified>
</cp:coreProperties>
</file>