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ungul Lee" initials="" lastIdx="0" clrIdx="0"/>
  <p:cmAuthor id="1" name="Henry Chen" initials="HC" lastIdx="1" clrIdx="1"/>
  <p:cmAuthor id="2" name="Benjamin Grandey" initials="" lastIdx="4" clrIdx="2"/>
  <p:cmAuthor id="3" name="Brown-Steiner, Benjamin" initials="BB" lastIdx="2" clrIdx="3">
    <p:extLst>
      <p:ext uri="{19B8F6BF-5375-455C-9EA6-DF929625EA0E}">
        <p15:presenceInfo xmlns:p15="http://schemas.microsoft.com/office/powerpoint/2012/main" userId="8679ec97-94eb-4d09-a9e9-b4a74eb79f35" providerId="Windows Live"/>
      </p:ext>
    </p:extLst>
  </p:cmAuthor>
  <p:cmAuthor id="4" name="Jennifer Faye Morris" initials="JFM" lastIdx="1" clrIdx="4">
    <p:extLst>
      <p:ext uri="{19B8F6BF-5375-455C-9EA6-DF929625EA0E}">
        <p15:presenceInfo xmlns:p15="http://schemas.microsoft.com/office/powerpoint/2012/main" userId="S-1-5-21-789336058-1897051121-725345543-24398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2" autoAdjust="0"/>
    <p:restoredTop sz="95488" autoAdjust="0"/>
  </p:normalViewPr>
  <p:slideViewPr>
    <p:cSldViewPr snapToGrid="0">
      <p:cViewPr varScale="1">
        <p:scale>
          <a:sx n="90" d="100"/>
          <a:sy n="90" d="100"/>
        </p:scale>
        <p:origin x="66"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3648"/>
            <a:ext cx="9144000" cy="748862"/>
          </a:xfrm>
          <a:prstGeom prst="rect">
            <a:avLst/>
          </a:prstGeom>
        </p:spPr>
        <p:txBody>
          <a:bodyPr/>
          <a:lstStyle>
            <a:lvl1pPr>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990600" y="1905000"/>
            <a:ext cx="6400800" cy="1752600"/>
          </a:xfrm>
          <a:prstGeom prst="rect">
            <a:avLst/>
          </a:prstGeom>
        </p:spPr>
        <p:txBody>
          <a:bodyPr/>
          <a:lstStyle>
            <a:lvl1pPr marL="0" indent="0" algn="ctr">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7" name="Text Placeholder 3"/>
          <p:cNvSpPr>
            <a:spLocks noGrp="1"/>
          </p:cNvSpPr>
          <p:nvPr>
            <p:ph type="body" sz="half" idx="2"/>
          </p:nvPr>
        </p:nvSpPr>
        <p:spPr>
          <a:xfrm>
            <a:off x="2514600" y="3962400"/>
            <a:ext cx="1828800" cy="2286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2505162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sldNum" sz="quarter" idx="10"/>
          </p:nvPr>
        </p:nvSpPr>
        <p:spPr>
          <a:xfrm>
            <a:off x="6553200" y="6245225"/>
            <a:ext cx="2133600" cy="476250"/>
          </a:xfrm>
          <a:prstGeom prst="rect">
            <a:avLst/>
          </a:prstGeom>
          <a:ln/>
        </p:spPr>
        <p:txBody>
          <a:bodyPr/>
          <a:lstStyle>
            <a:lvl1pPr>
              <a:defRPr/>
            </a:lvl1pPr>
          </a:lstStyle>
          <a:p>
            <a:pPr>
              <a:defRPr/>
            </a:pPr>
            <a:fld id="{7D921553-AB35-4C80-B778-5B6C6508EDD4}" type="slidenum">
              <a:rPr lang="en-US">
                <a:solidFill>
                  <a:srgbClr val="002D62"/>
                </a:solidFill>
              </a:rPr>
              <a:pPr>
                <a:defRPr/>
              </a:pPr>
              <a:t>‹#›</a:t>
            </a:fld>
            <a:endParaRPr lang="en-US">
              <a:solidFill>
                <a:srgbClr val="002D62"/>
              </a:solidFill>
            </a:endParaRPr>
          </a:p>
        </p:txBody>
      </p:sp>
    </p:spTree>
    <p:extLst>
      <p:ext uri="{BB962C8B-B14F-4D97-AF65-F5344CB8AC3E}">
        <p14:creationId xmlns:p14="http://schemas.microsoft.com/office/powerpoint/2010/main" val="7345997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p:cNvSpPr/>
          <p:nvPr/>
        </p:nvSpPr>
        <p:spPr>
          <a:xfrm>
            <a:off x="0" y="-9204"/>
            <a:ext cx="9144000" cy="838200"/>
          </a:xfrm>
          <a:prstGeom prst="rect">
            <a:avLst/>
          </a:prstGeom>
          <a:gradFill>
            <a:gsLst>
              <a:gs pos="94000">
                <a:schemeClr val="tx1"/>
              </a:gs>
              <a:gs pos="100000">
                <a:schemeClr val="bg1"/>
              </a:gs>
            </a:gsLst>
            <a:path path="shap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13"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0" y="6016769"/>
            <a:ext cx="838200" cy="776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4" name="Rectangle 13"/>
          <p:cNvSpPr/>
          <p:nvPr/>
        </p:nvSpPr>
        <p:spPr>
          <a:xfrm rot="10800000" flipV="1">
            <a:off x="847725" y="6644504"/>
            <a:ext cx="8001000" cy="36576"/>
          </a:xfrm>
          <a:prstGeom prst="rect">
            <a:avLst/>
          </a:prstGeom>
          <a:gradFill flip="none" rotWithShape="1">
            <a:gsLst>
              <a:gs pos="66000">
                <a:schemeClr val="accent1"/>
              </a:gs>
              <a:gs pos="1000">
                <a:schemeClr val="tx1"/>
              </a:gs>
              <a:gs pos="0">
                <a:schemeClr val="tx1"/>
              </a:gs>
              <a:gs pos="100000">
                <a:schemeClr val="bg1">
                  <a:lumMod val="100000"/>
                </a:schemeClr>
              </a:gs>
              <a:gs pos="100000">
                <a:schemeClr val="accent1">
                  <a:tint val="23500"/>
                  <a:satMod val="160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D62"/>
              </a:solidFill>
            </a:endParaRPr>
          </a:p>
        </p:txBody>
      </p:sp>
      <p:sp>
        <p:nvSpPr>
          <p:cNvPr id="5" name="TextBox 4"/>
          <p:cNvSpPr txBox="1"/>
          <p:nvPr/>
        </p:nvSpPr>
        <p:spPr>
          <a:xfrm>
            <a:off x="76200" y="6644504"/>
            <a:ext cx="9144000" cy="246221"/>
          </a:xfrm>
          <a:prstGeom prst="rect">
            <a:avLst/>
          </a:prstGeom>
          <a:noFill/>
        </p:spPr>
        <p:txBody>
          <a:bodyPr wrap="square" rtlCol="0">
            <a:spAutoFit/>
          </a:bodyPr>
          <a:lstStyle/>
          <a:p>
            <a:pPr algn="ctr"/>
            <a:r>
              <a:rPr lang="en-US" sz="1000" dirty="0">
                <a:solidFill>
                  <a:srgbClr val="006325"/>
                </a:solidFill>
              </a:rPr>
              <a:t>http://</a:t>
            </a:r>
            <a:r>
              <a:rPr lang="en-US" sz="1000" dirty="0">
                <a:solidFill>
                  <a:srgbClr val="006325"/>
                </a:solidFill>
                <a:ea typeface="Verdana" pitchFamily="34" charset="0"/>
                <a:cs typeface="Verdana" pitchFamily="34" charset="0"/>
              </a:rPr>
              <a:t>globalchange.mit.edu</a:t>
            </a:r>
            <a:r>
              <a:rPr lang="en-US" sz="1000" dirty="0">
                <a:solidFill>
                  <a:srgbClr val="006325"/>
                </a:solidFill>
              </a:rPr>
              <a:t>/ </a:t>
            </a:r>
          </a:p>
        </p:txBody>
      </p:sp>
    </p:spTree>
    <p:extLst>
      <p:ext uri="{BB962C8B-B14F-4D97-AF65-F5344CB8AC3E}">
        <p14:creationId xmlns:p14="http://schemas.microsoft.com/office/powerpoint/2010/main" val="3583852026"/>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s://doi.org/10.1016/j.isci.2021.102772" TargetMode="Externa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253623" y="117269"/>
            <a:ext cx="8705320" cy="846216"/>
          </a:xfrm>
        </p:spPr>
        <p:txBody>
          <a:bodyPr/>
          <a:lstStyle/>
          <a:p>
            <a:r>
              <a:rPr lang="en-US" sz="2000" dirty="0">
                <a:solidFill>
                  <a:schemeClr val="bg1"/>
                </a:solidFill>
              </a:rPr>
              <a:t>Agricultural &amp; forest land-use change in the continental US: </a:t>
            </a:r>
            <a:br>
              <a:rPr lang="en-US" sz="2000" dirty="0">
                <a:solidFill>
                  <a:schemeClr val="bg1"/>
                </a:solidFill>
              </a:rPr>
            </a:br>
            <a:r>
              <a:rPr lang="en-US" sz="2000" dirty="0">
                <a:solidFill>
                  <a:schemeClr val="bg1"/>
                </a:solidFill>
              </a:rPr>
              <a:t>Are there tipping points?</a:t>
            </a:r>
          </a:p>
        </p:txBody>
      </p:sp>
      <p:sp>
        <p:nvSpPr>
          <p:cNvPr id="7" name="Rectangle 6"/>
          <p:cNvSpPr/>
          <p:nvPr/>
        </p:nvSpPr>
        <p:spPr>
          <a:xfrm>
            <a:off x="108043" y="980320"/>
            <a:ext cx="3092357" cy="1600438"/>
          </a:xfrm>
          <a:prstGeom prst="rect">
            <a:avLst/>
          </a:prstGeom>
        </p:spPr>
        <p:txBody>
          <a:bodyPr wrap="square">
            <a:spAutoFit/>
          </a:bodyPr>
          <a:lstStyle/>
          <a:p>
            <a:r>
              <a:rPr lang="en-US" sz="1400" b="1" dirty="0">
                <a:solidFill>
                  <a:srgbClr val="002D62"/>
                </a:solidFill>
                <a:latin typeface="Myriad Pro"/>
              </a:rPr>
              <a:t>Objective: </a:t>
            </a:r>
            <a:r>
              <a:rPr lang="en-US" sz="1400" dirty="0">
                <a:solidFill>
                  <a:srgbClr val="003300"/>
                </a:solidFill>
                <a:latin typeface="+mj-lt"/>
              </a:rPr>
              <a:t>Assess future trends and tipping points in U.S. land use from now to 2050 with an MSD model representing relationships among domestic and global demographics, climate, agriculture markets and economic systems. </a:t>
            </a:r>
          </a:p>
        </p:txBody>
      </p:sp>
      <p:sp>
        <p:nvSpPr>
          <p:cNvPr id="11" name="Rectangle 10"/>
          <p:cNvSpPr/>
          <p:nvPr/>
        </p:nvSpPr>
        <p:spPr>
          <a:xfrm>
            <a:off x="108043" y="3845455"/>
            <a:ext cx="3092357" cy="2031325"/>
          </a:xfrm>
          <a:prstGeom prst="rect">
            <a:avLst/>
          </a:prstGeom>
        </p:spPr>
        <p:txBody>
          <a:bodyPr wrap="square">
            <a:spAutoFit/>
          </a:bodyPr>
          <a:lstStyle/>
          <a:p>
            <a:r>
              <a:rPr lang="en-US" sz="1400" b="1" dirty="0">
                <a:solidFill>
                  <a:srgbClr val="002D62"/>
                </a:solidFill>
                <a:latin typeface="Myriad Pro"/>
              </a:rPr>
              <a:t>Impact</a:t>
            </a:r>
            <a:r>
              <a:rPr lang="en-US" sz="1400" b="1" dirty="0">
                <a:solidFill>
                  <a:srgbClr val="002D62"/>
                </a:solidFill>
                <a:latin typeface="+mj-lt"/>
              </a:rPr>
              <a:t>: </a:t>
            </a:r>
            <a:r>
              <a:rPr lang="en-US" sz="1400" dirty="0">
                <a:solidFill>
                  <a:srgbClr val="003300"/>
                </a:solidFill>
                <a:latin typeface="+mj-lt"/>
              </a:rPr>
              <a:t>This demonstration of how MSD modeling can </a:t>
            </a:r>
            <a:r>
              <a:rPr lang="en-US" sz="1400">
                <a:solidFill>
                  <a:srgbClr val="003300"/>
                </a:solidFill>
                <a:latin typeface="+mj-lt"/>
              </a:rPr>
              <a:t>be applied </a:t>
            </a:r>
            <a:r>
              <a:rPr lang="en-US" sz="1400" dirty="0">
                <a:solidFill>
                  <a:srgbClr val="003300"/>
                </a:solidFill>
                <a:latin typeface="+mj-lt"/>
              </a:rPr>
              <a:t>to project future trends and tipping points in a complex, physical system can be used to support decision-making about land-use change and other resource management challenges, as well as further MSD research </a:t>
            </a:r>
            <a:r>
              <a:rPr lang="en-US" sz="1400">
                <a:solidFill>
                  <a:srgbClr val="003300"/>
                </a:solidFill>
                <a:latin typeface="+mj-lt"/>
              </a:rPr>
              <a:t>and </a:t>
            </a:r>
            <a:r>
              <a:rPr lang="en-US" sz="1400" smtClean="0">
                <a:solidFill>
                  <a:srgbClr val="003300"/>
                </a:solidFill>
                <a:latin typeface="+mj-lt"/>
              </a:rPr>
              <a:t>development</a:t>
            </a:r>
            <a:r>
              <a:rPr lang="en-US" sz="1400" dirty="0">
                <a:solidFill>
                  <a:srgbClr val="003300"/>
                </a:solidFill>
                <a:latin typeface="+mj-lt"/>
              </a:rPr>
              <a:t>. </a:t>
            </a:r>
            <a:endParaRPr lang="en-US" sz="1400" dirty="0">
              <a:solidFill>
                <a:srgbClr val="000000"/>
              </a:solidFill>
              <a:latin typeface="+mj-lt"/>
            </a:endParaRPr>
          </a:p>
        </p:txBody>
      </p:sp>
      <p:sp>
        <p:nvSpPr>
          <p:cNvPr id="13" name="Rectangle 12"/>
          <p:cNvSpPr/>
          <p:nvPr/>
        </p:nvSpPr>
        <p:spPr>
          <a:xfrm>
            <a:off x="108043" y="2511045"/>
            <a:ext cx="3092357" cy="1384995"/>
          </a:xfrm>
          <a:prstGeom prst="rect">
            <a:avLst/>
          </a:prstGeom>
        </p:spPr>
        <p:txBody>
          <a:bodyPr wrap="square">
            <a:spAutoFit/>
          </a:bodyPr>
          <a:lstStyle/>
          <a:p>
            <a:r>
              <a:rPr lang="en-US" sz="1400" b="1" dirty="0">
                <a:solidFill>
                  <a:srgbClr val="002D62"/>
                </a:solidFill>
                <a:latin typeface="Myriad Pro"/>
              </a:rPr>
              <a:t>Findings</a:t>
            </a:r>
            <a:r>
              <a:rPr lang="en-US" sz="1400" b="1" dirty="0">
                <a:solidFill>
                  <a:srgbClr val="002D62"/>
                </a:solidFill>
                <a:latin typeface="+mj-lt"/>
              </a:rPr>
              <a:t>: </a:t>
            </a:r>
            <a:r>
              <a:rPr lang="en-US" sz="1400" dirty="0">
                <a:solidFill>
                  <a:srgbClr val="003300"/>
                </a:solidFill>
                <a:latin typeface="+mj-lt"/>
              </a:rPr>
              <a:t>In the next three decades, there will likely be no tipping points leading to rapid deforestation or abandonment of agricultural land in the region, and historic land-use trends will persist</a:t>
            </a:r>
            <a:r>
              <a:rPr lang="en-US" sz="1400">
                <a:solidFill>
                  <a:srgbClr val="003300"/>
                </a:solidFill>
                <a:latin typeface="+mj-lt"/>
              </a:rPr>
              <a:t>.  </a:t>
            </a:r>
            <a:endParaRPr lang="en-US" sz="1400" dirty="0">
              <a:solidFill>
                <a:srgbClr val="003300"/>
              </a:solidFill>
              <a:latin typeface="+mj-lt"/>
            </a:endParaRPr>
          </a:p>
        </p:txBody>
      </p:sp>
      <p:sp>
        <p:nvSpPr>
          <p:cNvPr id="15" name="Rectangle 14"/>
          <p:cNvSpPr/>
          <p:nvPr/>
        </p:nvSpPr>
        <p:spPr>
          <a:xfrm>
            <a:off x="1074484" y="6293475"/>
            <a:ext cx="7696200" cy="338554"/>
          </a:xfrm>
          <a:prstGeom prst="rect">
            <a:avLst/>
          </a:prstGeom>
          <a:solidFill>
            <a:schemeClr val="tx2"/>
          </a:solidFill>
        </p:spPr>
        <p:txBody>
          <a:bodyPr wrap="square">
            <a:spAutoFit/>
          </a:bodyPr>
          <a:lstStyle/>
          <a:p>
            <a:pPr lvl="0"/>
            <a:r>
              <a:rPr lang="en-US" sz="800" b="1" i="1" dirty="0" err="1">
                <a:solidFill>
                  <a:schemeClr val="bg1"/>
                </a:solidFill>
              </a:rPr>
              <a:t>Gurgel</a:t>
            </a:r>
            <a:r>
              <a:rPr lang="en-US" sz="800" b="1" i="1" dirty="0">
                <a:solidFill>
                  <a:schemeClr val="bg1"/>
                </a:solidFill>
              </a:rPr>
              <a:t>, A.C., J.M. Reilly and E. Blanc (2021), </a:t>
            </a:r>
            <a:r>
              <a:rPr lang="en-US" sz="800" b="1" i="1" dirty="0">
                <a:solidFill>
                  <a:schemeClr val="bg1"/>
                </a:solidFill>
                <a:hlinkClick r:id="rId2"/>
              </a:rPr>
              <a:t>Agricultural and </a:t>
            </a:r>
            <a:r>
              <a:rPr lang="en-US" sz="800" b="1" i="1" dirty="0">
                <a:solidFill>
                  <a:schemeClr val="bg1"/>
                </a:solidFill>
                <a:hlinkClick r:id="rId2"/>
              </a:rPr>
              <a:t>forest</a:t>
            </a:r>
            <a:r>
              <a:rPr lang="en-US" sz="800" b="1" i="1" dirty="0">
                <a:solidFill>
                  <a:schemeClr val="bg1"/>
                </a:solidFill>
                <a:hlinkClick r:id="rId2"/>
              </a:rPr>
              <a:t> land-use change in the continental United States: Are there tipping points? </a:t>
            </a:r>
            <a:r>
              <a:rPr lang="en-US" sz="800" b="1" i="1" dirty="0" err="1">
                <a:solidFill>
                  <a:schemeClr val="bg1"/>
                </a:solidFill>
              </a:rPr>
              <a:t>iScience</a:t>
            </a:r>
            <a:r>
              <a:rPr lang="en-US" sz="800" b="1" i="1" dirty="0">
                <a:solidFill>
                  <a:schemeClr val="bg1"/>
                </a:solidFill>
              </a:rPr>
              <a:t>, Vol. 24, Issue 7, </a:t>
            </a:r>
            <a:r>
              <a:rPr lang="en-US" sz="800" b="1" i="1" smtClean="0">
                <a:solidFill>
                  <a:schemeClr val="bg1"/>
                </a:solidFill>
              </a:rPr>
              <a:t>102772 (DOI: </a:t>
            </a:r>
            <a:r>
              <a:rPr lang="en-US" sz="800" b="1" i="1" dirty="0">
                <a:solidFill>
                  <a:schemeClr val="bg1"/>
                </a:solidFill>
              </a:rPr>
              <a:t>https://</a:t>
            </a:r>
            <a:r>
              <a:rPr lang="en-US" sz="800" b="1" i="1" dirty="0" smtClean="0">
                <a:solidFill>
                  <a:schemeClr val="bg1"/>
                </a:solidFill>
              </a:rPr>
              <a:t>doi.org/10.1016/j.isci.2021.102772)</a:t>
            </a:r>
            <a:endParaRPr lang="en-US" sz="800" b="1" i="1" dirty="0">
              <a:solidFill>
                <a:srgbClr val="FF0000"/>
              </a:solidFill>
            </a:endParaRPr>
          </a:p>
        </p:txBody>
      </p:sp>
      <p:sp>
        <p:nvSpPr>
          <p:cNvPr id="2" name="TextBox 1"/>
          <p:cNvSpPr txBox="1"/>
          <p:nvPr/>
        </p:nvSpPr>
        <p:spPr>
          <a:xfrm>
            <a:off x="3335585" y="4011143"/>
            <a:ext cx="5555986" cy="938719"/>
          </a:xfrm>
          <a:prstGeom prst="rect">
            <a:avLst/>
          </a:prstGeom>
          <a:noFill/>
        </p:spPr>
        <p:txBody>
          <a:bodyPr wrap="square" rtlCol="0">
            <a:spAutoFit/>
          </a:bodyPr>
          <a:lstStyle/>
          <a:p>
            <a:r>
              <a:rPr lang="en-US" sz="1100" dirty="0"/>
              <a:t>Share of continental US land use in the historical period (1978-present) and in projections (present-2050) under business-as-usual (BAU) and maximum-pressure (“More All”) scenarios. Historic land-use trends persist with no tipping points leading to rapid conversions from agriculture to forest or vice versa.</a:t>
            </a:r>
          </a:p>
        </p:txBody>
      </p:sp>
      <p:sp>
        <p:nvSpPr>
          <p:cNvPr id="5" name="Rectangle 4"/>
          <p:cNvSpPr/>
          <p:nvPr/>
        </p:nvSpPr>
        <p:spPr>
          <a:xfrm>
            <a:off x="3784921" y="3209743"/>
            <a:ext cx="4838217" cy="276999"/>
          </a:xfrm>
          <a:prstGeom prst="rect">
            <a:avLst/>
          </a:prstGeom>
        </p:spPr>
        <p:txBody>
          <a:bodyPr wrap="square">
            <a:spAutoFit/>
          </a:bodyPr>
          <a:lstStyle/>
          <a:p>
            <a:pPr marL="239395" marR="0">
              <a:spcBef>
                <a:spcPts val="350"/>
              </a:spcBef>
              <a:spcAft>
                <a:spcPts val="0"/>
              </a:spcAft>
              <a:tabLst>
                <a:tab pos="1032510" algn="l"/>
                <a:tab pos="1734185" algn="l"/>
                <a:tab pos="2711450" algn="l"/>
                <a:tab pos="3627120" algn="l"/>
              </a:tabLs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10" name="Picture 9"/>
          <p:cNvPicPr>
            <a:picLocks noChangeAspect="1"/>
          </p:cNvPicPr>
          <p:nvPr/>
        </p:nvPicPr>
        <p:blipFill>
          <a:blip r:embed="rId3"/>
          <a:stretch>
            <a:fillRect/>
          </a:stretch>
        </p:blipFill>
        <p:spPr>
          <a:xfrm>
            <a:off x="4144218" y="3469544"/>
            <a:ext cx="6922008" cy="222504"/>
          </a:xfrm>
          <a:prstGeom prst="rect">
            <a:avLst/>
          </a:prstGeom>
        </p:spPr>
      </p:pic>
      <p:pic>
        <p:nvPicPr>
          <p:cNvPr id="8" name="Picture 7">
            <a:extLst>
              <a:ext uri="{FF2B5EF4-FFF2-40B4-BE49-F238E27FC236}">
                <a16:creationId xmlns:a16="http://schemas.microsoft.com/office/drawing/2014/main" id="{DA84D54F-AABE-4CC1-8327-DC477136BD23}"/>
              </a:ext>
            </a:extLst>
          </p:cNvPr>
          <p:cNvPicPr>
            <a:picLocks noChangeAspect="1"/>
          </p:cNvPicPr>
          <p:nvPr/>
        </p:nvPicPr>
        <p:blipFill rotWithShape="1">
          <a:blip r:embed="rId4"/>
          <a:srcRect b="9629"/>
          <a:stretch/>
        </p:blipFill>
        <p:spPr>
          <a:xfrm>
            <a:off x="6045741" y="863472"/>
            <a:ext cx="3081639" cy="2346272"/>
          </a:xfrm>
          <a:prstGeom prst="rect">
            <a:avLst/>
          </a:prstGeom>
          <a:ln>
            <a:solidFill>
              <a:schemeClr val="bg1">
                <a:lumMod val="95000"/>
              </a:schemeClr>
            </a:solidFill>
          </a:ln>
        </p:spPr>
      </p:pic>
      <p:pic>
        <p:nvPicPr>
          <p:cNvPr id="9" name="Picture 8">
            <a:extLst>
              <a:ext uri="{FF2B5EF4-FFF2-40B4-BE49-F238E27FC236}">
                <a16:creationId xmlns:a16="http://schemas.microsoft.com/office/drawing/2014/main" id="{6BBEC57A-0625-4BA8-A142-F9D6377D864F}"/>
              </a:ext>
            </a:extLst>
          </p:cNvPr>
          <p:cNvPicPr>
            <a:picLocks noChangeAspect="1"/>
          </p:cNvPicPr>
          <p:nvPr/>
        </p:nvPicPr>
        <p:blipFill rotWithShape="1">
          <a:blip r:embed="rId5"/>
          <a:srcRect b="10682"/>
          <a:stretch/>
        </p:blipFill>
        <p:spPr>
          <a:xfrm>
            <a:off x="3031939" y="893749"/>
            <a:ext cx="3081639" cy="2315993"/>
          </a:xfrm>
          <a:prstGeom prst="rect">
            <a:avLst/>
          </a:prstGeom>
          <a:ln>
            <a:solidFill>
              <a:schemeClr val="bg1">
                <a:lumMod val="95000"/>
              </a:schemeClr>
            </a:solidFill>
          </a:ln>
        </p:spPr>
      </p:pic>
    </p:spTree>
    <p:extLst>
      <p:ext uri="{BB962C8B-B14F-4D97-AF65-F5344CB8AC3E}">
        <p14:creationId xmlns:p14="http://schemas.microsoft.com/office/powerpoint/2010/main" val="779773823"/>
      </p:ext>
    </p:extLst>
  </p:cSld>
  <p:clrMapOvr>
    <a:masterClrMapping/>
  </p:clrMapOvr>
</p:sld>
</file>

<file path=ppt/theme/theme1.xml><?xml version="1.0" encoding="utf-8"?>
<a:theme xmlns:a="http://schemas.openxmlformats.org/drawingml/2006/main" name="1_Office Theme">
  <a:themeElements>
    <a:clrScheme name="Joint Program on Global Change Template Colors">
      <a:dk1>
        <a:srgbClr val="002D62"/>
      </a:dk1>
      <a:lt1>
        <a:srgbClr val="FFFFFF"/>
      </a:lt1>
      <a:dk2>
        <a:srgbClr val="006325"/>
      </a:dk2>
      <a:lt2>
        <a:srgbClr val="FFFFFF"/>
      </a:lt2>
      <a:accent1>
        <a:srgbClr val="005288"/>
      </a:accent1>
      <a:accent2>
        <a:srgbClr val="78A22F"/>
      </a:accent2>
      <a:accent3>
        <a:srgbClr val="B30838"/>
      </a:accent3>
      <a:accent4>
        <a:srgbClr val="AB650D"/>
      </a:accent4>
      <a:accent5>
        <a:srgbClr val="F7A51C"/>
      </a:accent5>
      <a:accent6>
        <a:srgbClr val="00958F"/>
      </a:accent6>
      <a:hlink>
        <a:srgbClr val="C7D6EE"/>
      </a:hlink>
      <a:folHlink>
        <a:srgbClr val="999999"/>
      </a:folHlink>
    </a:clrScheme>
    <a:fontScheme name="Joint Program on Global Change Template Fonts">
      <a:majorFont>
        <a:latin typeface="Myriad Pro"/>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20191</TotalTime>
  <Words>235</Words>
  <Application>Microsoft Office PowerPoint</Application>
  <PresentationFormat>On-screen Show (4:3)</PresentationFormat>
  <Paragraphs>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Myriad Pro</vt:lpstr>
      <vt:lpstr>Verdana</vt:lpstr>
      <vt:lpstr>1_Office Theme</vt:lpstr>
      <vt:lpstr>Agricultural &amp; forest land-use change in the continental US:  Are there tipping points?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Emissions Leakage</dc:title>
  <dc:creator>Mark Dwortzan</dc:creator>
  <cp:lastModifiedBy>Mark Dwortzan</cp:lastModifiedBy>
  <cp:revision>376</cp:revision>
  <cp:lastPrinted>2017-04-18T15:49:00Z</cp:lastPrinted>
  <dcterms:created xsi:type="dcterms:W3CDTF">2012-12-03T21:38:29Z</dcterms:created>
  <dcterms:modified xsi:type="dcterms:W3CDTF">2021-08-03T22:05:53Z</dcterms:modified>
</cp:coreProperties>
</file>