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ungul Lee" initials="" lastIdx="0" clrIdx="0"/>
  <p:cmAuthor id="1" name="Henry Chen" initials="HC" lastIdx="1" clrIdx="1">
    <p:extLst/>
  </p:cmAuthor>
  <p:cmAuthor id="2" name="Benjamin Grandey" initials="" lastIdx="4" clrIdx="2"/>
  <p:cmAuthor id="3" name="Brown-Steiner, Benjamin" initials="BB" lastIdx="2" clrIdx="3">
    <p:extLst>
      <p:ext uri="{19B8F6BF-5375-455C-9EA6-DF929625EA0E}">
        <p15:presenceInfo xmlns:p15="http://schemas.microsoft.com/office/powerpoint/2012/main" userId="8679ec97-94eb-4d09-a9e9-b4a74eb79f35" providerId="Windows Live"/>
      </p:ext>
    </p:extLst>
  </p:cmAuthor>
  <p:cmAuthor id="4" name="Jennifer Faye Morris" initials="JFM" lastIdx="1" clrIdx="4">
    <p:extLst>
      <p:ext uri="{19B8F6BF-5375-455C-9EA6-DF929625EA0E}">
        <p15:presenceInfo xmlns:p15="http://schemas.microsoft.com/office/powerpoint/2012/main" userId="S-1-5-21-789336058-1897051121-725345543-24398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 autoAdjust="0"/>
    <p:restoredTop sz="95488" autoAdjust="0"/>
  </p:normalViewPr>
  <p:slideViewPr>
    <p:cSldViewPr snapToGrid="0">
      <p:cViewPr varScale="1">
        <p:scale>
          <a:sx n="88" d="100"/>
          <a:sy n="88" d="100"/>
        </p:scale>
        <p:origin x="7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3648"/>
            <a:ext cx="9144000" cy="748862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9050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4600" y="3962400"/>
            <a:ext cx="1828800" cy="2286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05162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921553-AB35-4C80-B778-5B6C6508EDD4}" type="slidenum">
              <a:rPr lang="en-US">
                <a:solidFill>
                  <a:srgbClr val="002D62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2D6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4599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-9204"/>
            <a:ext cx="9144000" cy="838200"/>
          </a:xfrm>
          <a:prstGeom prst="rect">
            <a:avLst/>
          </a:prstGeom>
          <a:gradFill>
            <a:gsLst>
              <a:gs pos="94000">
                <a:schemeClr val="tx1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016769"/>
            <a:ext cx="838200" cy="77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Rectangle 13"/>
          <p:cNvSpPr/>
          <p:nvPr/>
        </p:nvSpPr>
        <p:spPr>
          <a:xfrm rot="10800000" flipV="1">
            <a:off x="847725" y="6644504"/>
            <a:ext cx="8001000" cy="36576"/>
          </a:xfrm>
          <a:prstGeom prst="rect">
            <a:avLst/>
          </a:prstGeom>
          <a:gradFill flip="none" rotWithShape="1">
            <a:gsLst>
              <a:gs pos="66000">
                <a:schemeClr val="accent1"/>
              </a:gs>
              <a:gs pos="1000">
                <a:schemeClr val="tx1"/>
              </a:gs>
              <a:gs pos="0">
                <a:schemeClr val="tx1"/>
              </a:gs>
              <a:gs pos="100000">
                <a:schemeClr val="bg1">
                  <a:lumMod val="10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D6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" y="6644504"/>
            <a:ext cx="914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rgbClr val="006325"/>
                </a:solidFill>
              </a:rPr>
              <a:t>http://</a:t>
            </a:r>
            <a:r>
              <a:rPr lang="en-US" sz="1000" dirty="0">
                <a:solidFill>
                  <a:srgbClr val="006325"/>
                </a:solidFill>
                <a:ea typeface="Verdana" pitchFamily="34" charset="0"/>
                <a:cs typeface="Verdana" pitchFamily="34" charset="0"/>
              </a:rPr>
              <a:t>globalchange.mit.edu</a:t>
            </a:r>
            <a:r>
              <a:rPr lang="en-US" sz="1000" dirty="0">
                <a:solidFill>
                  <a:srgbClr val="006325"/>
                </a:solidFill>
              </a:rPr>
              <a:t>/ </a:t>
            </a:r>
          </a:p>
        </p:txBody>
      </p:sp>
    </p:spTree>
    <p:extLst>
      <p:ext uri="{BB962C8B-B14F-4D97-AF65-F5344CB8AC3E}">
        <p14:creationId xmlns:p14="http://schemas.microsoft.com/office/powerpoint/2010/main" val="3583852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hyperlink" Target="https://globalchange.mit.edu/sites/default/files/MITJPSPGC_Rpt347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75395" y="107576"/>
            <a:ext cx="8610600" cy="601249"/>
          </a:xfrm>
        </p:spPr>
        <p:txBody>
          <a:bodyPr/>
          <a:lstStyle/>
          <a:p>
            <a:r>
              <a:rPr lang="en-US" sz="2400" dirty="0">
                <a:solidFill>
                  <a:schemeClr val="bg1"/>
                </a:solidFill>
              </a:rPr>
              <a:t>Quantifying </a:t>
            </a:r>
            <a:r>
              <a:rPr lang="en-US" sz="2400" dirty="0" smtClean="0">
                <a:solidFill>
                  <a:schemeClr val="bg1"/>
                </a:solidFill>
              </a:rPr>
              <a:t>socio-economic uncertainty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8043" y="980320"/>
            <a:ext cx="309235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002D62"/>
                </a:solidFill>
                <a:latin typeface="Myriad Pro"/>
              </a:rPr>
              <a:t>Objective</a:t>
            </a:r>
            <a:r>
              <a:rPr lang="en-US" sz="1400" b="1" dirty="0">
                <a:solidFill>
                  <a:srgbClr val="002D62"/>
                </a:solidFill>
                <a:latin typeface="Myriad Pro"/>
              </a:rPr>
              <a:t>: </a:t>
            </a:r>
            <a:r>
              <a:rPr lang="en-US" sz="1400" dirty="0" smtClean="0">
                <a:solidFill>
                  <a:srgbClr val="003300"/>
                </a:solidFill>
                <a:latin typeface="+mj-lt"/>
              </a:rPr>
              <a:t>Develop </a:t>
            </a:r>
            <a:r>
              <a:rPr lang="en-US" sz="1400" dirty="0">
                <a:solidFill>
                  <a:srgbClr val="003300"/>
                </a:solidFill>
                <a:latin typeface="+mj-lt"/>
              </a:rPr>
              <a:t>probability distributions of key </a:t>
            </a:r>
            <a:r>
              <a:rPr lang="en-US" sz="1400" dirty="0" smtClean="0">
                <a:solidFill>
                  <a:srgbClr val="003300"/>
                </a:solidFill>
                <a:latin typeface="+mj-lt"/>
              </a:rPr>
              <a:t>human-system </a:t>
            </a:r>
            <a:r>
              <a:rPr lang="en-US" sz="1400" dirty="0" smtClean="0">
                <a:solidFill>
                  <a:srgbClr val="003300"/>
                </a:solidFill>
                <a:latin typeface="+mj-lt"/>
              </a:rPr>
              <a:t>model </a:t>
            </a:r>
            <a:r>
              <a:rPr lang="en-US" sz="1400" dirty="0">
                <a:solidFill>
                  <a:srgbClr val="003300"/>
                </a:solidFill>
                <a:latin typeface="+mj-lt"/>
              </a:rPr>
              <a:t>parameters, </a:t>
            </a:r>
            <a:r>
              <a:rPr lang="en-US" sz="1400" dirty="0" smtClean="0">
                <a:solidFill>
                  <a:srgbClr val="003300"/>
                </a:solidFill>
                <a:latin typeface="+mj-lt"/>
              </a:rPr>
              <a:t>sample from those </a:t>
            </a:r>
            <a:r>
              <a:rPr lang="en-US" sz="1400" dirty="0">
                <a:solidFill>
                  <a:srgbClr val="003300"/>
                </a:solidFill>
                <a:latin typeface="+mj-lt"/>
              </a:rPr>
              <a:t>distributions, and </a:t>
            </a:r>
            <a:r>
              <a:rPr lang="en-US" sz="1400" dirty="0" smtClean="0">
                <a:solidFill>
                  <a:srgbClr val="003300"/>
                </a:solidFill>
                <a:latin typeface="+mj-lt"/>
              </a:rPr>
              <a:t>explore </a:t>
            </a:r>
            <a:r>
              <a:rPr lang="en-US" sz="1400" dirty="0">
                <a:solidFill>
                  <a:srgbClr val="003300"/>
                </a:solidFill>
                <a:latin typeface="+mj-lt"/>
              </a:rPr>
              <a:t>the range and likelihoods of </a:t>
            </a:r>
            <a:r>
              <a:rPr lang="en-US" sz="1400" dirty="0" smtClean="0">
                <a:solidFill>
                  <a:srgbClr val="003300"/>
                </a:solidFill>
                <a:latin typeface="+mj-lt"/>
              </a:rPr>
              <a:t>socio-economic outcomes</a:t>
            </a:r>
            <a:r>
              <a:rPr lang="en-US" sz="1400" dirty="0">
                <a:solidFill>
                  <a:srgbClr val="003300"/>
                </a:solidFill>
                <a:latin typeface="+mj-lt"/>
              </a:rPr>
              <a:t>.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8043" y="3845455"/>
            <a:ext cx="309235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002D62"/>
                </a:solidFill>
                <a:latin typeface="Myriad Pro"/>
              </a:rPr>
              <a:t>Impact</a:t>
            </a:r>
            <a:r>
              <a:rPr lang="en-US" sz="1400" b="1" dirty="0">
                <a:solidFill>
                  <a:srgbClr val="002D62"/>
                </a:solidFill>
                <a:latin typeface="+mj-lt"/>
              </a:rPr>
              <a:t>: </a:t>
            </a:r>
            <a:r>
              <a:rPr lang="en-US" sz="1400" dirty="0" smtClean="0">
                <a:solidFill>
                  <a:srgbClr val="003300"/>
                </a:solidFill>
                <a:latin typeface="+mj-lt"/>
              </a:rPr>
              <a:t>Quantifying </a:t>
            </a:r>
            <a:r>
              <a:rPr lang="en-US" sz="1400" dirty="0">
                <a:solidFill>
                  <a:srgbClr val="003300"/>
                </a:solidFill>
                <a:latin typeface="+mj-lt"/>
              </a:rPr>
              <a:t>socio-economic uncertainty </a:t>
            </a:r>
            <a:r>
              <a:rPr lang="en-US" sz="1400" dirty="0" smtClean="0">
                <a:solidFill>
                  <a:srgbClr val="003300"/>
                </a:solidFill>
                <a:latin typeface="+mj-lt"/>
              </a:rPr>
              <a:t>provides </a:t>
            </a:r>
            <a:r>
              <a:rPr lang="en-US" sz="1400" dirty="0">
                <a:solidFill>
                  <a:srgbClr val="003300"/>
                </a:solidFill>
                <a:latin typeface="+mj-lt"/>
              </a:rPr>
              <a:t>information about risks that can aide decision-making about energy and technology choices and </a:t>
            </a:r>
            <a:r>
              <a:rPr lang="en-US" sz="1400">
                <a:solidFill>
                  <a:srgbClr val="003300"/>
                </a:solidFill>
                <a:latin typeface="+mj-lt"/>
              </a:rPr>
              <a:t>sectoral </a:t>
            </a:r>
            <a:r>
              <a:rPr lang="en-US" sz="1400" smtClean="0">
                <a:solidFill>
                  <a:srgbClr val="003300"/>
                </a:solidFill>
                <a:latin typeface="+mj-lt"/>
              </a:rPr>
              <a:t>emissions- </a:t>
            </a:r>
            <a:r>
              <a:rPr lang="en-US" sz="1400" dirty="0">
                <a:solidFill>
                  <a:srgbClr val="003300"/>
                </a:solidFill>
                <a:latin typeface="+mj-lt"/>
              </a:rPr>
              <a:t>reduction strategies</a:t>
            </a:r>
            <a:r>
              <a:rPr lang="en-US" sz="1400" dirty="0" smtClean="0">
                <a:solidFill>
                  <a:srgbClr val="003300"/>
                </a:solidFill>
                <a:latin typeface="+mj-lt"/>
              </a:rPr>
              <a:t>. It can also identify scenarios of interest and inform future research and model development. </a:t>
            </a:r>
            <a:endParaRPr lang="en-US" sz="14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8043" y="2511045"/>
            <a:ext cx="3092357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002D62"/>
                </a:solidFill>
                <a:latin typeface="Myriad Pro"/>
              </a:rPr>
              <a:t>Findings</a:t>
            </a:r>
            <a:r>
              <a:rPr lang="en-US" sz="1400" b="1" dirty="0" smtClean="0">
                <a:solidFill>
                  <a:srgbClr val="002D62"/>
                </a:solidFill>
                <a:latin typeface="+mj-lt"/>
              </a:rPr>
              <a:t>: </a:t>
            </a:r>
            <a:r>
              <a:rPr lang="en-US" sz="1400" dirty="0" smtClean="0">
                <a:solidFill>
                  <a:srgbClr val="003300"/>
                </a:solidFill>
                <a:latin typeface="+mj-lt"/>
              </a:rPr>
              <a:t>Many </a:t>
            </a:r>
            <a:r>
              <a:rPr lang="en-US" sz="1400" dirty="0">
                <a:solidFill>
                  <a:srgbClr val="003300"/>
                </a:solidFill>
                <a:latin typeface="+mj-lt"/>
              </a:rPr>
              <a:t>patterns of energy and technology development are consistent with various long-term environmental </a:t>
            </a:r>
            <a:r>
              <a:rPr lang="en-US" sz="1400" dirty="0" smtClean="0">
                <a:solidFill>
                  <a:srgbClr val="003300"/>
                </a:solidFill>
                <a:latin typeface="+mj-lt"/>
              </a:rPr>
              <a:t>pathways </a:t>
            </a:r>
            <a:r>
              <a:rPr lang="en-US" sz="1400" dirty="0" smtClean="0">
                <a:solidFill>
                  <a:srgbClr val="003300"/>
                </a:solidFill>
                <a:latin typeface="+mj-lt"/>
              </a:rPr>
              <a:t>as </a:t>
            </a:r>
            <a:r>
              <a:rPr lang="en-US" sz="1400" dirty="0" smtClean="0">
                <a:solidFill>
                  <a:srgbClr val="003300"/>
                </a:solidFill>
                <a:latin typeface="+mj-lt"/>
              </a:rPr>
              <a:t>well various economic outcomes. </a:t>
            </a:r>
            <a:endParaRPr lang="en-US" sz="1400" dirty="0">
              <a:solidFill>
                <a:srgbClr val="003300"/>
              </a:solidFill>
              <a:latin typeface="+mj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074484" y="6293475"/>
            <a:ext cx="7696200" cy="338554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lvl="0"/>
            <a:r>
              <a:rPr lang="en-US" sz="800" b="1" i="1" dirty="0">
                <a:solidFill>
                  <a:schemeClr val="bg1"/>
                </a:solidFill>
              </a:rPr>
              <a:t>Morris, J.F., J.M. Reilly, S. Paltsev and A. Sokolov (</a:t>
            </a:r>
            <a:r>
              <a:rPr lang="en-US" sz="800" b="1" i="1" dirty="0" smtClean="0">
                <a:solidFill>
                  <a:schemeClr val="bg1"/>
                </a:solidFill>
              </a:rPr>
              <a:t>2021), </a:t>
            </a:r>
            <a:r>
              <a:rPr lang="en-US" sz="800" b="1" i="1" dirty="0">
                <a:solidFill>
                  <a:schemeClr val="bg1"/>
                </a:solidFill>
                <a:hlinkClick r:id="rId2"/>
              </a:rPr>
              <a:t>Representing Socio-Economic Uncertainty in Human System Models</a:t>
            </a:r>
            <a:r>
              <a:rPr lang="en-US" sz="800" b="1" i="1" dirty="0">
                <a:solidFill>
                  <a:schemeClr val="bg1"/>
                </a:solidFill>
              </a:rPr>
              <a:t>, MIT Joint Program Report </a:t>
            </a:r>
            <a:r>
              <a:rPr lang="en-US" sz="800" b="1" i="1" dirty="0" smtClean="0">
                <a:solidFill>
                  <a:schemeClr val="bg1"/>
                </a:solidFill>
              </a:rPr>
              <a:t>347</a:t>
            </a:r>
            <a:endParaRPr lang="en-US" sz="800" b="1" i="1" dirty="0">
              <a:solidFill>
                <a:srgbClr val="FF0000"/>
              </a:solidFill>
            </a:endParaRPr>
          </a:p>
        </p:txBody>
      </p:sp>
      <p:pic>
        <p:nvPicPr>
          <p:cNvPr id="9" name="Picture 8"/>
          <p:cNvPicPr/>
          <p:nvPr/>
        </p:nvPicPr>
        <p:blipFill>
          <a:blip r:embed="rId3"/>
          <a:stretch>
            <a:fillRect/>
          </a:stretch>
        </p:blipFill>
        <p:spPr>
          <a:xfrm>
            <a:off x="3161980" y="834589"/>
            <a:ext cx="5943600" cy="50419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150453" y="5845753"/>
            <a:ext cx="595627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Box and whisker plots for global sectoral emissions intensity (tons of CO</a:t>
            </a:r>
            <a:r>
              <a:rPr lang="en-US" sz="1100" baseline="-25000" dirty="0"/>
              <a:t>2 </a:t>
            </a:r>
            <a:r>
              <a:rPr lang="en-US" sz="1100" dirty="0" err="1"/>
              <a:t>eq</a:t>
            </a:r>
            <a:r>
              <a:rPr lang="en-US" sz="1100" dirty="0"/>
              <a:t>/$1000 of output in 2019 US dollars). </a:t>
            </a:r>
          </a:p>
        </p:txBody>
      </p:sp>
    </p:spTree>
    <p:extLst>
      <p:ext uri="{BB962C8B-B14F-4D97-AF65-F5344CB8AC3E}">
        <p14:creationId xmlns:p14="http://schemas.microsoft.com/office/powerpoint/2010/main" val="77977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Joint Program on Global Change Template Colors">
      <a:dk1>
        <a:srgbClr val="002D62"/>
      </a:dk1>
      <a:lt1>
        <a:srgbClr val="FFFFFF"/>
      </a:lt1>
      <a:dk2>
        <a:srgbClr val="006325"/>
      </a:dk2>
      <a:lt2>
        <a:srgbClr val="FFFFFF"/>
      </a:lt2>
      <a:accent1>
        <a:srgbClr val="005288"/>
      </a:accent1>
      <a:accent2>
        <a:srgbClr val="78A22F"/>
      </a:accent2>
      <a:accent3>
        <a:srgbClr val="B30838"/>
      </a:accent3>
      <a:accent4>
        <a:srgbClr val="AB650D"/>
      </a:accent4>
      <a:accent5>
        <a:srgbClr val="F7A51C"/>
      </a:accent5>
      <a:accent6>
        <a:srgbClr val="00958F"/>
      </a:accent6>
      <a:hlink>
        <a:srgbClr val="C7D6EE"/>
      </a:hlink>
      <a:folHlink>
        <a:srgbClr val="999999"/>
      </a:folHlink>
    </a:clrScheme>
    <a:fontScheme name="Joint Program on Global Change Template Fonts">
      <a:majorFont>
        <a:latin typeface="Myriad Pro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20137</TotalTime>
  <Words>144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Myriad Pro</vt:lpstr>
      <vt:lpstr>Verdana</vt:lpstr>
      <vt:lpstr>1_Office Theme</vt:lpstr>
      <vt:lpstr>Quantifying socio-economic uncertainty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Evaluating Emissions Leakage</dc:title>
  <dc:creator>Mark Dwortzan</dc:creator>
  <cp:lastModifiedBy>Mark Dwortzan</cp:lastModifiedBy>
  <cp:revision>365</cp:revision>
  <cp:lastPrinted>2017-04-18T15:49:00Z</cp:lastPrinted>
  <dcterms:created xsi:type="dcterms:W3CDTF">2012-12-03T21:38:29Z</dcterms:created>
  <dcterms:modified xsi:type="dcterms:W3CDTF">2021-02-05T16:10:58Z</dcterms:modified>
</cp:coreProperties>
</file>