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ungul Lee" initials="" lastIdx="0" clrIdx="0"/>
  <p:cmAuthor id="1" name="Henry Chen" initials="HC" lastIdx="1" clrIdx="1">
    <p:extLst/>
  </p:cmAuthor>
  <p:cmAuthor id="2" name="Benjamin Grandey" initials="" lastIdx="4" clrIdx="2"/>
  <p:cmAuthor id="3" name="Brown-Steiner, Benjamin" initials="BB" lastIdx="2" clrIdx="3">
    <p:extLst>
      <p:ext uri="{19B8F6BF-5375-455C-9EA6-DF929625EA0E}">
        <p15:presenceInfo xmlns:p15="http://schemas.microsoft.com/office/powerpoint/2012/main" userId="8679ec97-94eb-4d09-a9e9-b4a74eb79f35" providerId="Windows Live"/>
      </p:ext>
    </p:extLst>
  </p:cmAuthor>
  <p:cmAuthor id="4" name="Jennifer Faye Morris" initials="JFM" lastIdx="1" clrIdx="4">
    <p:extLst>
      <p:ext uri="{19B8F6BF-5375-455C-9EA6-DF929625EA0E}">
        <p15:presenceInfo xmlns:p15="http://schemas.microsoft.com/office/powerpoint/2012/main" userId="S-1-5-21-789336058-1897051121-725345543-2439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5488" autoAdjust="0"/>
  </p:normalViewPr>
  <p:slideViewPr>
    <p:cSldViewPr snapToGrid="0">
      <p:cViewPr varScale="1">
        <p:scale>
          <a:sx n="88" d="100"/>
          <a:sy n="88" d="100"/>
        </p:scale>
        <p:origin x="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648"/>
            <a:ext cx="9144000" cy="748862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50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3962400"/>
            <a:ext cx="1828800" cy="228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516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1553-AB35-4C80-B778-5B6C6508EDD4}" type="slidenum">
              <a:rPr lang="en-US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9204"/>
            <a:ext cx="9144000" cy="838200"/>
          </a:xfrm>
          <a:prstGeom prst="rect">
            <a:avLst/>
          </a:prstGeom>
          <a:gradFill>
            <a:gsLst>
              <a:gs pos="94000">
                <a:schemeClr val="tx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16769"/>
            <a:ext cx="838200" cy="7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 rot="10800000" flipV="1">
            <a:off x="847725" y="6644504"/>
            <a:ext cx="8001000" cy="36576"/>
          </a:xfrm>
          <a:prstGeom prst="rect">
            <a:avLst/>
          </a:prstGeom>
          <a:gradFill flip="none" rotWithShape="1">
            <a:gsLst>
              <a:gs pos="66000">
                <a:schemeClr val="accent1"/>
              </a:gs>
              <a:gs pos="1000">
                <a:schemeClr val="tx1"/>
              </a:gs>
              <a:gs pos="0">
                <a:schemeClr val="tx1"/>
              </a:gs>
              <a:gs pos="100000">
                <a:schemeClr val="bg1">
                  <a:lumMod val="10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D6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6644504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006325"/>
                </a:solidFill>
              </a:rPr>
              <a:t>http://</a:t>
            </a:r>
            <a:r>
              <a:rPr lang="en-US" sz="1000" dirty="0">
                <a:solidFill>
                  <a:srgbClr val="006325"/>
                </a:solidFill>
                <a:ea typeface="Verdana" pitchFamily="34" charset="0"/>
                <a:cs typeface="Verdana" pitchFamily="34" charset="0"/>
              </a:rPr>
              <a:t>globalchange.mit.edu</a:t>
            </a:r>
            <a:r>
              <a:rPr lang="en-US" sz="1000" dirty="0">
                <a:solidFill>
                  <a:srgbClr val="006325"/>
                </a:solidFill>
              </a:rPr>
              <a:t>/ </a:t>
            </a:r>
          </a:p>
        </p:txBody>
      </p:sp>
    </p:spTree>
    <p:extLst>
      <p:ext uri="{BB962C8B-B14F-4D97-AF65-F5344CB8AC3E}">
        <p14:creationId xmlns:p14="http://schemas.microsoft.com/office/powerpoint/2010/main" val="35838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globalchange.mit.edu/sites/default/files/MITJPSPGC_Rpt347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75395" y="107576"/>
            <a:ext cx="8610600" cy="601249"/>
          </a:xfrm>
        </p:spPr>
        <p:txBody>
          <a:bodyPr/>
          <a:lstStyle/>
          <a:p>
            <a:r>
              <a:rPr lang="en-US" sz="2400" dirty="0">
                <a:solidFill>
                  <a:schemeClr val="bg1"/>
                </a:solidFill>
              </a:rPr>
              <a:t>Quantifying </a:t>
            </a:r>
            <a:r>
              <a:rPr lang="en-US" sz="2400" dirty="0" smtClean="0">
                <a:solidFill>
                  <a:schemeClr val="bg1"/>
                </a:solidFill>
              </a:rPr>
              <a:t>socio-economic uncertainty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043" y="980320"/>
            <a:ext cx="30923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Objective</a:t>
            </a:r>
            <a:r>
              <a:rPr lang="en-US" sz="1400" b="1" dirty="0">
                <a:solidFill>
                  <a:srgbClr val="002D62"/>
                </a:solidFill>
                <a:latin typeface="Myriad Pro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Develop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probability distributions of key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human-system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model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parameters,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sample from those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distributions, and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explore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the range and likelihoods of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socio-economic outcomes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43" y="3845455"/>
            <a:ext cx="30923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Impact</a:t>
            </a:r>
            <a:r>
              <a:rPr lang="en-US" sz="1400" b="1" dirty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Quantifying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socio-economic uncertainty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provides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information about risks that can aide decision-making about energy and technology choices and </a:t>
            </a:r>
            <a:r>
              <a:rPr lang="en-US" sz="1400">
                <a:solidFill>
                  <a:srgbClr val="003300"/>
                </a:solidFill>
                <a:latin typeface="+mj-lt"/>
              </a:rPr>
              <a:t>sectoral </a:t>
            </a:r>
            <a:r>
              <a:rPr lang="en-US" sz="1400" smtClean="0">
                <a:solidFill>
                  <a:srgbClr val="003300"/>
                </a:solidFill>
                <a:latin typeface="+mj-lt"/>
              </a:rPr>
              <a:t>emissions-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reduction strategies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. It can also identify scenarios of interest and inform future research and model development. </a:t>
            </a:r>
            <a:endParaRPr lang="en-US" sz="14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8043" y="2511045"/>
            <a:ext cx="309235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002D62"/>
                </a:solidFill>
                <a:latin typeface="Myriad Pro"/>
              </a:rPr>
              <a:t>Findings</a:t>
            </a:r>
            <a:r>
              <a:rPr lang="en-US" sz="1400" b="1" dirty="0" smtClean="0">
                <a:solidFill>
                  <a:srgbClr val="002D62"/>
                </a:solidFill>
                <a:latin typeface="+mj-lt"/>
              </a:rPr>
              <a:t>: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Many </a:t>
            </a:r>
            <a:r>
              <a:rPr lang="en-US" sz="1400" dirty="0">
                <a:solidFill>
                  <a:srgbClr val="003300"/>
                </a:solidFill>
                <a:latin typeface="+mj-lt"/>
              </a:rPr>
              <a:t>patterns of energy and technology development are consistent with various long-term environmental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pathways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as </a:t>
            </a:r>
            <a:r>
              <a:rPr lang="en-US" sz="1400" dirty="0" smtClean="0">
                <a:solidFill>
                  <a:srgbClr val="003300"/>
                </a:solidFill>
                <a:latin typeface="+mj-lt"/>
              </a:rPr>
              <a:t>well various economic outcomes. </a:t>
            </a:r>
            <a:endParaRPr lang="en-US" sz="1400" dirty="0">
              <a:solidFill>
                <a:srgbClr val="003300"/>
              </a:solidFill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74484" y="6293475"/>
            <a:ext cx="7696200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lvl="0"/>
            <a:r>
              <a:rPr lang="en-US" sz="800" b="1" i="1" dirty="0">
                <a:solidFill>
                  <a:schemeClr val="bg1"/>
                </a:solidFill>
              </a:rPr>
              <a:t>Morris, J.F., J.M. Reilly, S. Paltsev and A. Sokolov (</a:t>
            </a:r>
            <a:r>
              <a:rPr lang="en-US" sz="800" b="1" i="1" dirty="0" smtClean="0">
                <a:solidFill>
                  <a:schemeClr val="bg1"/>
                </a:solidFill>
              </a:rPr>
              <a:t>2021), </a:t>
            </a:r>
            <a:r>
              <a:rPr lang="en-US" sz="800" b="1" i="1" dirty="0">
                <a:solidFill>
                  <a:schemeClr val="bg1"/>
                </a:solidFill>
                <a:hlinkClick r:id="rId2"/>
              </a:rPr>
              <a:t>Representing Socio-Economic Uncertainty in Human System Models</a:t>
            </a:r>
            <a:r>
              <a:rPr lang="en-US" sz="800" b="1" i="1" dirty="0">
                <a:solidFill>
                  <a:schemeClr val="bg1"/>
                </a:solidFill>
              </a:rPr>
              <a:t>, MIT Joint Program Report </a:t>
            </a:r>
            <a:r>
              <a:rPr lang="en-US" sz="800" b="1" i="1" dirty="0" smtClean="0">
                <a:solidFill>
                  <a:schemeClr val="bg1"/>
                </a:solidFill>
              </a:rPr>
              <a:t>347</a:t>
            </a:r>
            <a:endParaRPr lang="en-US" sz="800" b="1" i="1" dirty="0">
              <a:solidFill>
                <a:srgbClr val="FF0000"/>
              </a:solidFill>
            </a:endParaRPr>
          </a:p>
        </p:txBody>
      </p:sp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3161980" y="834589"/>
            <a:ext cx="5943600" cy="50419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50453" y="5845753"/>
            <a:ext cx="59562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Box and whisker plots for global sectoral emissions intensity (tons of CO</a:t>
            </a:r>
            <a:r>
              <a:rPr lang="en-US" sz="1100" baseline="-25000" dirty="0"/>
              <a:t>2 </a:t>
            </a:r>
            <a:r>
              <a:rPr lang="en-US" sz="1100" dirty="0" err="1"/>
              <a:t>eq</a:t>
            </a:r>
            <a:r>
              <a:rPr lang="en-US" sz="1100" dirty="0"/>
              <a:t>/$1000 of output in 2019 US dollars). </a:t>
            </a:r>
          </a:p>
        </p:txBody>
      </p:sp>
    </p:spTree>
    <p:extLst>
      <p:ext uri="{BB962C8B-B14F-4D97-AF65-F5344CB8AC3E}">
        <p14:creationId xmlns:p14="http://schemas.microsoft.com/office/powerpoint/2010/main" val="77977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Joint Program on Global Change Template Colors">
      <a:dk1>
        <a:srgbClr val="002D62"/>
      </a:dk1>
      <a:lt1>
        <a:srgbClr val="FFFFFF"/>
      </a:lt1>
      <a:dk2>
        <a:srgbClr val="006325"/>
      </a:dk2>
      <a:lt2>
        <a:srgbClr val="FFFFFF"/>
      </a:lt2>
      <a:accent1>
        <a:srgbClr val="005288"/>
      </a:accent1>
      <a:accent2>
        <a:srgbClr val="78A22F"/>
      </a:accent2>
      <a:accent3>
        <a:srgbClr val="B30838"/>
      </a:accent3>
      <a:accent4>
        <a:srgbClr val="AB650D"/>
      </a:accent4>
      <a:accent5>
        <a:srgbClr val="F7A51C"/>
      </a:accent5>
      <a:accent6>
        <a:srgbClr val="00958F"/>
      </a:accent6>
      <a:hlink>
        <a:srgbClr val="C7D6EE"/>
      </a:hlink>
      <a:folHlink>
        <a:srgbClr val="999999"/>
      </a:folHlink>
    </a:clrScheme>
    <a:fontScheme name="Joint Program on Global Change Template Fonts">
      <a:majorFont>
        <a:latin typeface="Myriad Pro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20137</TotalTime>
  <Words>144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Myriad Pro</vt:lpstr>
      <vt:lpstr>Verdana</vt:lpstr>
      <vt:lpstr>1_Office Theme</vt:lpstr>
      <vt:lpstr>Quantifying socio-economic uncertainty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Emissions Leakage</dc:title>
  <dc:creator>Mark Dwortzan</dc:creator>
  <cp:lastModifiedBy>Mark Dwortzan</cp:lastModifiedBy>
  <cp:revision>365</cp:revision>
  <cp:lastPrinted>2017-04-18T15:49:00Z</cp:lastPrinted>
  <dcterms:created xsi:type="dcterms:W3CDTF">2012-12-03T21:38:29Z</dcterms:created>
  <dcterms:modified xsi:type="dcterms:W3CDTF">2021-02-05T16:10:58Z</dcterms:modified>
</cp:coreProperties>
</file>