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ungul Lee" initials="" lastIdx="0" clrIdx="0"/>
  <p:cmAuthor id="1" name="Henry Chen" initials="HC" lastIdx="1" clrIdx="1">
    <p:extLst/>
  </p:cmAuthor>
  <p:cmAuthor id="2" name="Benjamin Grandey" initials="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8068" autoAdjust="0"/>
  </p:normalViewPr>
  <p:slideViewPr>
    <p:cSldViewPr snapToGrid="0">
      <p:cViewPr varScale="1">
        <p:scale>
          <a:sx n="77" d="100"/>
          <a:sy n="77" d="100"/>
        </p:scale>
        <p:origin x="145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648"/>
            <a:ext cx="9144000" cy="748862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50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4600" y="3962400"/>
            <a:ext cx="1828800" cy="228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5162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21553-AB35-4C80-B778-5B6C6508EDD4}" type="slidenum">
              <a:rPr lang="en-US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59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9204"/>
            <a:ext cx="9144000" cy="838200"/>
          </a:xfrm>
          <a:prstGeom prst="rect">
            <a:avLst/>
          </a:prstGeom>
          <a:gradFill>
            <a:gsLst>
              <a:gs pos="94000">
                <a:schemeClr val="tx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16769"/>
            <a:ext cx="838200" cy="7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 rot="10800000" flipV="1">
            <a:off x="847725" y="6644504"/>
            <a:ext cx="8001000" cy="36576"/>
          </a:xfrm>
          <a:prstGeom prst="rect">
            <a:avLst/>
          </a:prstGeom>
          <a:gradFill flip="none" rotWithShape="1">
            <a:gsLst>
              <a:gs pos="66000">
                <a:schemeClr val="accent1"/>
              </a:gs>
              <a:gs pos="1000">
                <a:schemeClr val="tx1"/>
              </a:gs>
              <a:gs pos="0">
                <a:schemeClr val="tx1"/>
              </a:gs>
              <a:gs pos="100000">
                <a:schemeClr val="bg1">
                  <a:lumMod val="10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D6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6644504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006325"/>
                </a:solidFill>
              </a:rPr>
              <a:t>http://</a:t>
            </a:r>
            <a:r>
              <a:rPr lang="en-US" sz="1000" dirty="0">
                <a:solidFill>
                  <a:srgbClr val="006325"/>
                </a:solidFill>
                <a:ea typeface="Verdana" pitchFamily="34" charset="0"/>
                <a:cs typeface="Verdana" pitchFamily="34" charset="0"/>
              </a:rPr>
              <a:t>globalchange.mit.edu</a:t>
            </a:r>
            <a:r>
              <a:rPr lang="en-US" sz="1000" dirty="0">
                <a:solidFill>
                  <a:srgbClr val="006325"/>
                </a:solidFill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358385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75395" y="0"/>
            <a:ext cx="8610600" cy="721894"/>
          </a:xfrm>
        </p:spPr>
        <p:txBody>
          <a:bodyPr/>
          <a:lstStyle/>
          <a:p>
            <a:r>
              <a:rPr lang="en-US" sz="2400" dirty="0">
                <a:solidFill>
                  <a:schemeClr val="bg1"/>
                </a:solidFill>
              </a:rPr>
              <a:t>Tracking air quality changes across space and time</a:t>
            </a:r>
          </a:p>
        </p:txBody>
      </p:sp>
      <p:sp>
        <p:nvSpPr>
          <p:cNvPr id="7" name="Rectangle 6"/>
          <p:cNvSpPr/>
          <p:nvPr/>
        </p:nvSpPr>
        <p:spPr>
          <a:xfrm>
            <a:off x="292459" y="855480"/>
            <a:ext cx="345539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Objective: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Develop method to detect, within selected regions and timeframes, air quality change signals,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whose magnitude can be smaller than that of underlying natural variations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in atmospheric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conditions.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6024" y="3405283"/>
            <a:ext cx="3352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Impact: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This method could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improve researchers’ understanding of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and ability </a:t>
            </a:r>
            <a:r>
              <a:rPr lang="en-US" sz="1400" smtClean="0">
                <a:solidFill>
                  <a:srgbClr val="003300"/>
                </a:solidFill>
                <a:latin typeface="Myriad Pro"/>
              </a:rPr>
              <a:t>to track air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quality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trends, and is applicable not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only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to surface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ozone data but also to a wide range of modeled or observational data.</a:t>
            </a:r>
            <a:endParaRPr lang="en-US" sz="1400" dirty="0"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5395" y="2148770"/>
            <a:ext cx="324920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Findings</a:t>
            </a:r>
            <a:r>
              <a:rPr lang="en-US" sz="1400" b="1" dirty="0" smtClean="0">
                <a:solidFill>
                  <a:srgbClr val="002D62"/>
                </a:solidFill>
                <a:latin typeface="+mj-lt"/>
              </a:rPr>
              <a:t>: </a:t>
            </a:r>
            <a:r>
              <a:rPr lang="en-US" sz="1400" smtClean="0">
                <a:solidFill>
                  <a:srgbClr val="003300"/>
                </a:solidFill>
                <a:latin typeface="+mj-lt"/>
              </a:rPr>
              <a:t>MIT researchers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developed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a way to systematically identify a data set’s “sweet spot”—the number of kilometers and years over which to average the data so as to detect the signal most efficiently. </a:t>
            </a:r>
            <a:endParaRPr lang="en-US" sz="1400" dirty="0" smtClean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6170531"/>
            <a:ext cx="7696200" cy="461665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lvl="0"/>
            <a:r>
              <a:rPr lang="en-US" sz="800" b="1" i="1" dirty="0">
                <a:solidFill>
                  <a:schemeClr val="bg1"/>
                </a:solidFill>
              </a:rPr>
              <a:t>Brown-Steiner, B., N. E. Selin, R.G. Prinn, E. Monier, S. </a:t>
            </a:r>
            <a:r>
              <a:rPr lang="en-US" sz="800" b="1" i="1" dirty="0" err="1">
                <a:solidFill>
                  <a:schemeClr val="bg1"/>
                </a:solidFill>
              </a:rPr>
              <a:t>Tilmes</a:t>
            </a:r>
            <a:r>
              <a:rPr lang="en-US" sz="800" b="1" i="1" dirty="0">
                <a:solidFill>
                  <a:schemeClr val="bg1"/>
                </a:solidFill>
              </a:rPr>
              <a:t>, L. Emmons and F. Garcia-Menendez (2018): Maximizing ozone signals among chemical, </a:t>
            </a:r>
            <a:r>
              <a:rPr lang="en-US" sz="800" b="1" i="1" dirty="0" smtClean="0">
                <a:solidFill>
                  <a:schemeClr val="bg1"/>
                </a:solidFill>
              </a:rPr>
              <a:t>meteorological</a:t>
            </a:r>
            <a:r>
              <a:rPr lang="en-US" sz="800" b="1" i="1" dirty="0">
                <a:solidFill>
                  <a:schemeClr val="bg1"/>
                </a:solidFill>
              </a:rPr>
              <a:t>, and climatological variability. Atmospheric Chemistry and Physics, 18: 8373-8388 (</a:t>
            </a:r>
            <a:r>
              <a:rPr lang="en-US" sz="800" b="1" i="1" dirty="0" err="1">
                <a:solidFill>
                  <a:schemeClr val="bg1"/>
                </a:solidFill>
              </a:rPr>
              <a:t>doi</a:t>
            </a:r>
            <a:r>
              <a:rPr lang="en-US" sz="800" b="1" i="1" dirty="0">
                <a:solidFill>
                  <a:schemeClr val="bg1"/>
                </a:solidFill>
              </a:rPr>
              <a:t>: 10.5194/acp-18-8373-2018) </a:t>
            </a:r>
          </a:p>
        </p:txBody>
      </p:sp>
      <p:sp>
        <p:nvSpPr>
          <p:cNvPr id="8" name="Rectangle 7"/>
          <p:cNvSpPr/>
          <p:nvPr/>
        </p:nvSpPr>
        <p:spPr>
          <a:xfrm>
            <a:off x="3810000" y="4383489"/>
            <a:ext cx="52016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 smtClean="0"/>
          </a:p>
          <a:p>
            <a:endParaRPr lang="en-US" sz="1200" smtClean="0"/>
          </a:p>
          <a:p>
            <a:r>
              <a:rPr lang="en-US" sz="1200" smtClean="0"/>
              <a:t>Combined </a:t>
            </a:r>
            <a:r>
              <a:rPr lang="en-US" sz="1200" dirty="0"/>
              <a:t>impact of various temporal averaging windows (columns, 1, 5, 10, and 20 years) and various spatial averaging sizes (rows, ranging from a single grid cell, top row, to an average extending out 4 grid cells in either direction, bottom row) on the percent likelihood that the estimate of surface ozone is greater than 0.5 ppb away from the actual, long-term value. </a:t>
            </a:r>
            <a:endParaRPr lang="en-US" sz="12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4918" y="855480"/>
            <a:ext cx="5246763" cy="377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77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Joint Program on Global Change Template Colors">
      <a:dk1>
        <a:srgbClr val="002D62"/>
      </a:dk1>
      <a:lt1>
        <a:srgbClr val="FFFFFF"/>
      </a:lt1>
      <a:dk2>
        <a:srgbClr val="006325"/>
      </a:dk2>
      <a:lt2>
        <a:srgbClr val="FFFFFF"/>
      </a:lt2>
      <a:accent1>
        <a:srgbClr val="005288"/>
      </a:accent1>
      <a:accent2>
        <a:srgbClr val="78A22F"/>
      </a:accent2>
      <a:accent3>
        <a:srgbClr val="B30838"/>
      </a:accent3>
      <a:accent4>
        <a:srgbClr val="AB650D"/>
      </a:accent4>
      <a:accent5>
        <a:srgbClr val="F7A51C"/>
      </a:accent5>
      <a:accent6>
        <a:srgbClr val="00958F"/>
      </a:accent6>
      <a:hlink>
        <a:srgbClr val="C7D6EE"/>
      </a:hlink>
      <a:folHlink>
        <a:srgbClr val="999999"/>
      </a:folHlink>
    </a:clrScheme>
    <a:fontScheme name="Joint Program on Global Change Template Fonts">
      <a:majorFont>
        <a:latin typeface="Myriad Pro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18613</TotalTime>
  <Words>251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Myriad Pro</vt:lpstr>
      <vt:lpstr>Verdana</vt:lpstr>
      <vt:lpstr>1_Office Theme</vt:lpstr>
      <vt:lpstr>Tracking air quality changes across space and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Emissions Leakage</dc:title>
  <dc:creator>Mark Dwortzan</dc:creator>
  <cp:lastModifiedBy>Mark Dwortzan</cp:lastModifiedBy>
  <cp:revision>336</cp:revision>
  <cp:lastPrinted>2017-04-18T15:49:00Z</cp:lastPrinted>
  <dcterms:created xsi:type="dcterms:W3CDTF">2012-12-03T21:38:29Z</dcterms:created>
  <dcterms:modified xsi:type="dcterms:W3CDTF">2018-06-25T15:55:05Z</dcterms:modified>
</cp:coreProperties>
</file>