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ungul Lee" initials="" lastIdx="0" clrIdx="0"/>
  <p:cmAuthor id="1" name="Henry Chen" initials="HC" lastIdx="1" clrIdx="1">
    <p:extLst/>
  </p:cmAuthor>
  <p:cmAuthor id="2" name="Benjamin Grandey" initials=""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8068" autoAdjust="0"/>
  </p:normalViewPr>
  <p:slideViewPr>
    <p:cSldViewPr snapToGrid="0">
      <p:cViewPr varScale="1">
        <p:scale>
          <a:sx n="77" d="100"/>
          <a:sy n="77" d="100"/>
        </p:scale>
        <p:origin x="187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3648"/>
            <a:ext cx="9144000" cy="748862"/>
          </a:xfrm>
          <a:prstGeom prst="rect">
            <a:avLst/>
          </a:prstGeom>
        </p:spPr>
        <p:txBody>
          <a:bodyPr/>
          <a:lstStyle>
            <a:lvl1pPr>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990600" y="1905000"/>
            <a:ext cx="6400800" cy="1752600"/>
          </a:xfrm>
          <a:prstGeom prst="rect">
            <a:avLst/>
          </a:prstGeom>
        </p:spPr>
        <p:txBody>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Text Placeholder 3"/>
          <p:cNvSpPr>
            <a:spLocks noGrp="1"/>
          </p:cNvSpPr>
          <p:nvPr>
            <p:ph type="body" sz="half" idx="2"/>
          </p:nvPr>
        </p:nvSpPr>
        <p:spPr>
          <a:xfrm>
            <a:off x="2514600" y="3962400"/>
            <a:ext cx="1828800" cy="2286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250516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sldNum" sz="quarter" idx="10"/>
          </p:nvPr>
        </p:nvSpPr>
        <p:spPr>
          <a:xfrm>
            <a:off x="6553200" y="6245225"/>
            <a:ext cx="2133600" cy="476250"/>
          </a:xfrm>
          <a:prstGeom prst="rect">
            <a:avLst/>
          </a:prstGeom>
          <a:ln/>
        </p:spPr>
        <p:txBody>
          <a:bodyPr/>
          <a:lstStyle>
            <a:lvl1pPr>
              <a:defRPr/>
            </a:lvl1pPr>
          </a:lstStyle>
          <a:p>
            <a:pPr>
              <a:defRPr/>
            </a:pPr>
            <a:fld id="{7D921553-AB35-4C80-B778-5B6C6508EDD4}" type="slidenum">
              <a:rPr lang="en-US">
                <a:solidFill>
                  <a:srgbClr val="002D62"/>
                </a:solidFill>
              </a:rPr>
              <a:pPr>
                <a:defRPr/>
              </a:pPr>
              <a:t>‹#›</a:t>
            </a:fld>
            <a:endParaRPr lang="en-US">
              <a:solidFill>
                <a:srgbClr val="002D62"/>
              </a:solidFill>
            </a:endParaRPr>
          </a:p>
        </p:txBody>
      </p:sp>
    </p:spTree>
    <p:extLst>
      <p:ext uri="{BB962C8B-B14F-4D97-AF65-F5344CB8AC3E}">
        <p14:creationId xmlns:p14="http://schemas.microsoft.com/office/powerpoint/2010/main" val="7345997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p:nvSpPr>
        <p:spPr>
          <a:xfrm>
            <a:off x="0" y="-9204"/>
            <a:ext cx="9144000" cy="838200"/>
          </a:xfrm>
          <a:prstGeom prst="rect">
            <a:avLst/>
          </a:prstGeom>
          <a:gradFill>
            <a:gsLst>
              <a:gs pos="94000">
                <a:schemeClr val="tx1"/>
              </a:gs>
              <a:gs pos="100000">
                <a:schemeClr val="bg1"/>
              </a:gs>
            </a:gsLst>
            <a:path path="shap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6016769"/>
            <a:ext cx="838200" cy="776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4" name="Rectangle 13"/>
          <p:cNvSpPr/>
          <p:nvPr/>
        </p:nvSpPr>
        <p:spPr>
          <a:xfrm rot="10800000" flipV="1">
            <a:off x="847725" y="6644504"/>
            <a:ext cx="8001000" cy="36576"/>
          </a:xfrm>
          <a:prstGeom prst="rect">
            <a:avLst/>
          </a:prstGeom>
          <a:gradFill flip="none" rotWithShape="1">
            <a:gsLst>
              <a:gs pos="66000">
                <a:schemeClr val="accent1"/>
              </a:gs>
              <a:gs pos="1000">
                <a:schemeClr val="tx1"/>
              </a:gs>
              <a:gs pos="0">
                <a:schemeClr val="tx1"/>
              </a:gs>
              <a:gs pos="100000">
                <a:schemeClr val="bg1">
                  <a:lumMod val="100000"/>
                </a:schemeClr>
              </a:gs>
              <a:gs pos="100000">
                <a:schemeClr val="accent1">
                  <a:tint val="23500"/>
                  <a:satMod val="1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D62"/>
              </a:solidFill>
            </a:endParaRPr>
          </a:p>
        </p:txBody>
      </p:sp>
      <p:sp>
        <p:nvSpPr>
          <p:cNvPr id="5" name="TextBox 4"/>
          <p:cNvSpPr txBox="1"/>
          <p:nvPr/>
        </p:nvSpPr>
        <p:spPr>
          <a:xfrm>
            <a:off x="76200" y="6644504"/>
            <a:ext cx="9144000" cy="246221"/>
          </a:xfrm>
          <a:prstGeom prst="rect">
            <a:avLst/>
          </a:prstGeom>
          <a:noFill/>
        </p:spPr>
        <p:txBody>
          <a:bodyPr wrap="square" rtlCol="0">
            <a:spAutoFit/>
          </a:bodyPr>
          <a:lstStyle/>
          <a:p>
            <a:pPr algn="ctr"/>
            <a:r>
              <a:rPr lang="en-US" sz="1000" dirty="0">
                <a:solidFill>
                  <a:srgbClr val="006325"/>
                </a:solidFill>
              </a:rPr>
              <a:t>http://</a:t>
            </a:r>
            <a:r>
              <a:rPr lang="en-US" sz="1000" dirty="0">
                <a:solidFill>
                  <a:srgbClr val="006325"/>
                </a:solidFill>
                <a:ea typeface="Verdana" pitchFamily="34" charset="0"/>
                <a:cs typeface="Verdana" pitchFamily="34" charset="0"/>
              </a:rPr>
              <a:t>globalchange.mit.edu</a:t>
            </a:r>
            <a:r>
              <a:rPr lang="en-US" sz="1000" dirty="0">
                <a:solidFill>
                  <a:srgbClr val="006325"/>
                </a:solidFill>
              </a:rPr>
              <a:t>/ </a:t>
            </a:r>
          </a:p>
        </p:txBody>
      </p:sp>
    </p:spTree>
    <p:extLst>
      <p:ext uri="{BB962C8B-B14F-4D97-AF65-F5344CB8AC3E}">
        <p14:creationId xmlns:p14="http://schemas.microsoft.com/office/powerpoint/2010/main" val="3583852026"/>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75395" y="0"/>
            <a:ext cx="8610600" cy="721894"/>
          </a:xfrm>
        </p:spPr>
        <p:txBody>
          <a:bodyPr/>
          <a:lstStyle/>
          <a:p>
            <a:r>
              <a:rPr lang="en-US" sz="2400" dirty="0">
                <a:solidFill>
                  <a:schemeClr val="bg1"/>
                </a:solidFill>
              </a:rPr>
              <a:t>Emulators of Irrigated Crop Yields Provide an Efficient Approach for Understanding Multisectoral </a:t>
            </a:r>
            <a:r>
              <a:rPr lang="en-US" sz="2400">
                <a:solidFill>
                  <a:schemeClr val="bg1"/>
                </a:solidFill>
              </a:rPr>
              <a:t>Water-Energy-Land Dynamics </a:t>
            </a:r>
            <a:endParaRPr lang="en-US" sz="2400" dirty="0">
              <a:solidFill>
                <a:schemeClr val="bg1"/>
              </a:solidFill>
            </a:endParaRPr>
          </a:p>
        </p:txBody>
      </p:sp>
      <p:sp>
        <p:nvSpPr>
          <p:cNvPr id="7" name="Rectangle 6"/>
          <p:cNvSpPr/>
          <p:nvPr/>
        </p:nvSpPr>
        <p:spPr>
          <a:xfrm>
            <a:off x="292459" y="855480"/>
            <a:ext cx="3455396" cy="1600438"/>
          </a:xfrm>
          <a:prstGeom prst="rect">
            <a:avLst/>
          </a:prstGeom>
        </p:spPr>
        <p:txBody>
          <a:bodyPr wrap="square">
            <a:spAutoFit/>
          </a:bodyPr>
          <a:lstStyle/>
          <a:p>
            <a:endParaRPr lang="en-US" sz="1400" b="1" dirty="0">
              <a:solidFill>
                <a:srgbClr val="002D62"/>
              </a:solidFill>
              <a:latin typeface="Myriad Pro"/>
            </a:endParaRPr>
          </a:p>
          <a:p>
            <a:r>
              <a:rPr lang="en-US" sz="1400" b="1" dirty="0">
                <a:solidFill>
                  <a:srgbClr val="002D62"/>
                </a:solidFill>
                <a:latin typeface="Myriad Pro"/>
              </a:rPr>
              <a:t>Objective: </a:t>
            </a:r>
            <a:r>
              <a:rPr lang="en-US" sz="1400" dirty="0">
                <a:solidFill>
                  <a:srgbClr val="003300"/>
                </a:solidFill>
                <a:latin typeface="+mj-lt"/>
              </a:rPr>
              <a:t>Develop statistical emulators to provide accessible tool to assess the impact of climate change on irrigated crop yields and irrigation water withdrawals, while accounting for crop modeling uncertainty. </a:t>
            </a:r>
          </a:p>
        </p:txBody>
      </p:sp>
      <p:sp>
        <p:nvSpPr>
          <p:cNvPr id="11" name="Rectangle 10"/>
          <p:cNvSpPr/>
          <p:nvPr/>
        </p:nvSpPr>
        <p:spPr>
          <a:xfrm>
            <a:off x="276024" y="3405283"/>
            <a:ext cx="3352800" cy="1815882"/>
          </a:xfrm>
          <a:prstGeom prst="rect">
            <a:avLst/>
          </a:prstGeom>
        </p:spPr>
        <p:txBody>
          <a:bodyPr wrap="square">
            <a:spAutoFit/>
          </a:bodyPr>
          <a:lstStyle/>
          <a:p>
            <a:endParaRPr lang="en-US" sz="1400" b="1" dirty="0">
              <a:solidFill>
                <a:srgbClr val="002D62"/>
              </a:solidFill>
              <a:latin typeface="Myriad Pro"/>
            </a:endParaRPr>
          </a:p>
          <a:p>
            <a:endParaRPr lang="en-US" sz="1400" b="1" dirty="0">
              <a:solidFill>
                <a:srgbClr val="002D62"/>
              </a:solidFill>
              <a:latin typeface="Myriad Pro"/>
            </a:endParaRPr>
          </a:p>
          <a:p>
            <a:r>
              <a:rPr lang="en-US" sz="1400" b="1" dirty="0">
                <a:solidFill>
                  <a:srgbClr val="002D62"/>
                </a:solidFill>
                <a:latin typeface="Myriad Pro"/>
              </a:rPr>
              <a:t>Impact: </a:t>
            </a:r>
            <a:r>
              <a:rPr lang="en-US" sz="1400" dirty="0">
                <a:solidFill>
                  <a:srgbClr val="003300"/>
                </a:solidFill>
                <a:latin typeface="Myriad Pro"/>
              </a:rPr>
              <a:t>The research provides a computationally feasible approach for integrating irrigation water demands and crop yield effects into multisectoral models to study effects on land, </a:t>
            </a:r>
            <a:r>
              <a:rPr lang="en-US" sz="1400" dirty="0" smtClean="0">
                <a:solidFill>
                  <a:srgbClr val="003300"/>
                </a:solidFill>
                <a:latin typeface="Myriad Pro"/>
              </a:rPr>
              <a:t>water </a:t>
            </a:r>
            <a:r>
              <a:rPr lang="en-US" sz="1400" dirty="0">
                <a:solidFill>
                  <a:srgbClr val="003300"/>
                </a:solidFill>
                <a:latin typeface="Myriad Pro"/>
              </a:rPr>
              <a:t>and </a:t>
            </a:r>
            <a:r>
              <a:rPr lang="en-US" sz="1400" dirty="0" smtClean="0">
                <a:solidFill>
                  <a:srgbClr val="003300"/>
                </a:solidFill>
                <a:latin typeface="Myriad Pro"/>
              </a:rPr>
              <a:t>energy </a:t>
            </a:r>
            <a:r>
              <a:rPr lang="en-US" sz="1400" dirty="0">
                <a:solidFill>
                  <a:srgbClr val="003300"/>
                </a:solidFill>
                <a:latin typeface="Myriad Pro"/>
              </a:rPr>
              <a:t>use and their dynamics.</a:t>
            </a:r>
            <a:endParaRPr lang="en-US" sz="1400" dirty="0">
              <a:latin typeface="+mj-lt"/>
            </a:endParaRPr>
          </a:p>
        </p:txBody>
      </p:sp>
      <p:sp>
        <p:nvSpPr>
          <p:cNvPr id="13" name="Rectangle 12"/>
          <p:cNvSpPr/>
          <p:nvPr/>
        </p:nvSpPr>
        <p:spPr>
          <a:xfrm>
            <a:off x="275395" y="2148770"/>
            <a:ext cx="3249201" cy="1600438"/>
          </a:xfrm>
          <a:prstGeom prst="rect">
            <a:avLst/>
          </a:prstGeom>
        </p:spPr>
        <p:txBody>
          <a:bodyPr wrap="square">
            <a:spAutoFit/>
          </a:bodyPr>
          <a:lstStyle/>
          <a:p>
            <a:endParaRPr lang="en-US" sz="1400" b="1" dirty="0">
              <a:solidFill>
                <a:srgbClr val="002D62"/>
              </a:solidFill>
              <a:latin typeface="Myriad Pro"/>
            </a:endParaRPr>
          </a:p>
          <a:p>
            <a:endParaRPr lang="en-US" sz="1400" b="1" dirty="0">
              <a:solidFill>
                <a:srgbClr val="002D62"/>
              </a:solidFill>
              <a:latin typeface="Myriad Pro"/>
            </a:endParaRPr>
          </a:p>
          <a:p>
            <a:r>
              <a:rPr lang="en-US" sz="1400" b="1" dirty="0">
                <a:solidFill>
                  <a:srgbClr val="002D62"/>
                </a:solidFill>
                <a:latin typeface="Myriad Pro"/>
              </a:rPr>
              <a:t>Findings</a:t>
            </a:r>
            <a:r>
              <a:rPr lang="en-US" sz="1400" b="1" dirty="0">
                <a:solidFill>
                  <a:srgbClr val="002D62"/>
                </a:solidFill>
                <a:latin typeface="+mj-lt"/>
              </a:rPr>
              <a:t>: </a:t>
            </a:r>
            <a:r>
              <a:rPr lang="en-US" sz="1400" dirty="0">
                <a:solidFill>
                  <a:srgbClr val="003300"/>
                </a:solidFill>
                <a:latin typeface="+mj-lt"/>
              </a:rPr>
              <a:t>The statistical emulators replicate the crop models’ spatial patterns of irrigated </a:t>
            </a:r>
            <a:r>
              <a:rPr lang="en-US" sz="1400" dirty="0" smtClean="0">
                <a:solidFill>
                  <a:srgbClr val="003300"/>
                </a:solidFill>
                <a:latin typeface="+mj-lt"/>
              </a:rPr>
              <a:t>crop yields and </a:t>
            </a:r>
            <a:r>
              <a:rPr lang="en-US" sz="1400" dirty="0">
                <a:solidFill>
                  <a:srgbClr val="003300"/>
                </a:solidFill>
                <a:latin typeface="+mj-lt"/>
              </a:rPr>
              <a:t>irrigation water withdrawals reasonably well.</a:t>
            </a:r>
          </a:p>
        </p:txBody>
      </p:sp>
      <p:sp>
        <p:nvSpPr>
          <p:cNvPr id="15" name="Rectangle 14"/>
          <p:cNvSpPr/>
          <p:nvPr/>
        </p:nvSpPr>
        <p:spPr>
          <a:xfrm>
            <a:off x="1066800" y="6170531"/>
            <a:ext cx="7696200" cy="338554"/>
          </a:xfrm>
          <a:prstGeom prst="rect">
            <a:avLst/>
          </a:prstGeom>
          <a:solidFill>
            <a:schemeClr val="tx2"/>
          </a:solidFill>
        </p:spPr>
        <p:txBody>
          <a:bodyPr wrap="square">
            <a:spAutoFit/>
          </a:bodyPr>
          <a:lstStyle/>
          <a:p>
            <a:pPr lvl="0"/>
            <a:r>
              <a:rPr lang="en-US" sz="800" b="1" i="1">
                <a:solidFill>
                  <a:schemeClr val="bg1"/>
                </a:solidFill>
              </a:rPr>
              <a:t>Blanc, E. (2018): Statistical Emulators of Irrigated Crop Yields and Irrigation Water Requirements. Joint Program Report Series (in press).</a:t>
            </a:r>
            <a:endParaRPr lang="en-US" sz="800" b="1" i="1" dirty="0">
              <a:solidFill>
                <a:schemeClr val="bg1"/>
              </a:solidFill>
            </a:endParaRPr>
          </a:p>
        </p:txBody>
      </p:sp>
      <p:sp>
        <p:nvSpPr>
          <p:cNvPr id="8" name="Rectangle 7"/>
          <p:cNvSpPr/>
          <p:nvPr/>
        </p:nvSpPr>
        <p:spPr>
          <a:xfrm>
            <a:off x="3797474" y="4370963"/>
            <a:ext cx="5201682" cy="1754326"/>
          </a:xfrm>
          <a:prstGeom prst="rect">
            <a:avLst/>
          </a:prstGeom>
        </p:spPr>
        <p:txBody>
          <a:bodyPr wrap="square">
            <a:spAutoFit/>
          </a:bodyPr>
          <a:lstStyle/>
          <a:p>
            <a:endParaRPr lang="en-US" sz="1200" dirty="0"/>
          </a:p>
          <a:p>
            <a:endParaRPr lang="en-US" sz="1200" dirty="0"/>
          </a:p>
          <a:p>
            <a:endParaRPr lang="en-US" sz="1200" dirty="0"/>
          </a:p>
          <a:p>
            <a:endParaRPr lang="en-US" sz="1200" dirty="0"/>
          </a:p>
          <a:p>
            <a:r>
              <a:rPr lang="en-US" sz="1200" dirty="0"/>
              <a:t>Changes in irrigated maize yields, 2000s -2090s, estimated by statistical emulators (col. 2) and global gridded crop models (GGCMs) (col. 1), and comparison (log ratio, col. 3). Emulators reproduce reasonably well the spatial patterns of climate change impacts on irrigated crop yields simulated by the GGCMs.</a:t>
            </a:r>
            <a:endParaRPr lang="en-US" sz="1200" dirty="0">
              <a:solidFill>
                <a:srgbClr val="FF0000"/>
              </a:solidFill>
              <a:latin typeface="Arial" panose="020B0604020202020204" pitchFamily="34" charset="0"/>
            </a:endParaRP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3747855" y="964504"/>
            <a:ext cx="5312409" cy="3703639"/>
          </a:xfrm>
          <a:prstGeom prst="rect">
            <a:avLst/>
          </a:prstGeom>
          <a:noFill/>
          <a:ln>
            <a:noFill/>
          </a:ln>
        </p:spPr>
      </p:pic>
      <p:pic>
        <p:nvPicPr>
          <p:cNvPr id="12" name="Picture 11"/>
          <p:cNvPicPr/>
          <p:nvPr/>
        </p:nvPicPr>
        <p:blipFill>
          <a:blip r:embed="rId3">
            <a:extLst>
              <a:ext uri="{28A0092B-C50C-407E-A947-70E740481C1C}">
                <a14:useLocalDpi xmlns:a14="http://schemas.microsoft.com/office/drawing/2010/main" val="0"/>
              </a:ext>
            </a:extLst>
          </a:blip>
          <a:srcRect/>
          <a:stretch>
            <a:fillRect/>
          </a:stretch>
        </p:blipFill>
        <p:spPr bwMode="auto">
          <a:xfrm>
            <a:off x="3712548" y="4742438"/>
            <a:ext cx="2685767" cy="371475"/>
          </a:xfrm>
          <a:prstGeom prst="rect">
            <a:avLst/>
          </a:prstGeom>
          <a:noFill/>
          <a:ln>
            <a:noFill/>
          </a:ln>
        </p:spPr>
      </p:pic>
      <p:pic>
        <p:nvPicPr>
          <p:cNvPr id="14" name="Picture 13"/>
          <p:cNvPicPr/>
          <p:nvPr/>
        </p:nvPicPr>
        <p:blipFill>
          <a:blip r:embed="rId4">
            <a:extLst>
              <a:ext uri="{28A0092B-C50C-407E-A947-70E740481C1C}">
                <a14:useLocalDpi xmlns:a14="http://schemas.microsoft.com/office/drawing/2010/main" val="0"/>
              </a:ext>
            </a:extLst>
          </a:blip>
          <a:srcRect/>
          <a:stretch>
            <a:fillRect/>
          </a:stretch>
        </p:blipFill>
        <p:spPr bwMode="auto">
          <a:xfrm>
            <a:off x="6142795" y="4668143"/>
            <a:ext cx="2743200" cy="445770"/>
          </a:xfrm>
          <a:prstGeom prst="rect">
            <a:avLst/>
          </a:prstGeom>
          <a:noFill/>
          <a:ln>
            <a:noFill/>
          </a:ln>
        </p:spPr>
      </p:pic>
    </p:spTree>
    <p:extLst>
      <p:ext uri="{BB962C8B-B14F-4D97-AF65-F5344CB8AC3E}">
        <p14:creationId xmlns:p14="http://schemas.microsoft.com/office/powerpoint/2010/main" val="779773823"/>
      </p:ext>
    </p:extLst>
  </p:cSld>
  <p:clrMapOvr>
    <a:masterClrMapping/>
  </p:clrMapOvr>
</p:sld>
</file>

<file path=ppt/theme/theme1.xml><?xml version="1.0" encoding="utf-8"?>
<a:theme xmlns:a="http://schemas.openxmlformats.org/drawingml/2006/main" name="1_Office Theme">
  <a:themeElements>
    <a:clrScheme name="Joint Program on Global Change Template Colors">
      <a:dk1>
        <a:srgbClr val="002D62"/>
      </a:dk1>
      <a:lt1>
        <a:srgbClr val="FFFFFF"/>
      </a:lt1>
      <a:dk2>
        <a:srgbClr val="006325"/>
      </a:dk2>
      <a:lt2>
        <a:srgbClr val="FFFFFF"/>
      </a:lt2>
      <a:accent1>
        <a:srgbClr val="005288"/>
      </a:accent1>
      <a:accent2>
        <a:srgbClr val="78A22F"/>
      </a:accent2>
      <a:accent3>
        <a:srgbClr val="B30838"/>
      </a:accent3>
      <a:accent4>
        <a:srgbClr val="AB650D"/>
      </a:accent4>
      <a:accent5>
        <a:srgbClr val="F7A51C"/>
      </a:accent5>
      <a:accent6>
        <a:srgbClr val="00958F"/>
      </a:accent6>
      <a:hlink>
        <a:srgbClr val="C7D6EE"/>
      </a:hlink>
      <a:folHlink>
        <a:srgbClr val="999999"/>
      </a:folHlink>
    </a:clrScheme>
    <a:fontScheme name="Joint Program on Global Change Template Fonts">
      <a:majorFont>
        <a:latin typeface="Myriad Pro"/>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18661</TotalTime>
  <Words>192</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Myriad Pro</vt:lpstr>
      <vt:lpstr>Verdana</vt:lpstr>
      <vt:lpstr>1_Office Theme</vt:lpstr>
      <vt:lpstr>Emulators of Irrigated Crop Yields Provide an Efficient Approach for Understanding Multisectoral Water-Energy-Land Dynamics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Emissions Leakage</dc:title>
  <dc:creator>Mark Dwortzan</dc:creator>
  <cp:lastModifiedBy>Mark Dwortzan</cp:lastModifiedBy>
  <cp:revision>350</cp:revision>
  <cp:lastPrinted>2017-04-18T15:49:00Z</cp:lastPrinted>
  <dcterms:created xsi:type="dcterms:W3CDTF">2012-12-03T21:38:29Z</dcterms:created>
  <dcterms:modified xsi:type="dcterms:W3CDTF">2018-10-31T18:24:59Z</dcterms:modified>
</cp:coreProperties>
</file>