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ungul Lee" initials="" lastIdx="0" clrIdx="0"/>
  <p:cmAuthor id="1" name="Henry Chen" initials="HC" lastIdx="1" clrIdx="1">
    <p:extLst/>
  </p:cmAuthor>
  <p:cmAuthor id="2" name="Benjamin Grandey" initials="" lastIdx="4" clrIdx="2"/>
  <p:cmAuthor id="3" name="Brown-Steiner, Benjamin" initials="BB" lastIdx="2" clrIdx="3">
    <p:extLst>
      <p:ext uri="{19B8F6BF-5375-455C-9EA6-DF929625EA0E}">
        <p15:presenceInfo xmlns:p15="http://schemas.microsoft.com/office/powerpoint/2012/main" userId="8679ec97-94eb-4d09-a9e9-b4a74eb79f3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8068" autoAdjust="0"/>
  </p:normalViewPr>
  <p:slideViewPr>
    <p:cSldViewPr snapToGrid="0">
      <p:cViewPr varScale="1">
        <p:scale>
          <a:sx n="77" d="100"/>
          <a:sy n="77" d="100"/>
        </p:scale>
        <p:origin x="187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648"/>
            <a:ext cx="9144000" cy="74886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050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4600" y="3962400"/>
            <a:ext cx="1828800" cy="228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5162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921553-AB35-4C80-B778-5B6C6508EDD4}" type="slidenum">
              <a:rPr lang="en-US">
                <a:solidFill>
                  <a:srgbClr val="002D62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2D6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59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-9204"/>
            <a:ext cx="9144000" cy="838200"/>
          </a:xfrm>
          <a:prstGeom prst="rect">
            <a:avLst/>
          </a:prstGeom>
          <a:gradFill>
            <a:gsLst>
              <a:gs pos="94000">
                <a:schemeClr val="tx1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016769"/>
            <a:ext cx="838200" cy="7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 rot="10800000" flipV="1">
            <a:off x="847725" y="6644504"/>
            <a:ext cx="8001000" cy="36576"/>
          </a:xfrm>
          <a:prstGeom prst="rect">
            <a:avLst/>
          </a:prstGeom>
          <a:gradFill flip="none" rotWithShape="1">
            <a:gsLst>
              <a:gs pos="66000">
                <a:schemeClr val="accent1"/>
              </a:gs>
              <a:gs pos="1000">
                <a:schemeClr val="tx1"/>
              </a:gs>
              <a:gs pos="0">
                <a:schemeClr val="tx1"/>
              </a:gs>
              <a:gs pos="100000">
                <a:schemeClr val="bg1">
                  <a:lumMod val="10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D6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" y="6644504"/>
            <a:ext cx="9144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006325"/>
                </a:solidFill>
              </a:rPr>
              <a:t>http://</a:t>
            </a:r>
            <a:r>
              <a:rPr lang="en-US" sz="1000" dirty="0">
                <a:solidFill>
                  <a:srgbClr val="006325"/>
                </a:solidFill>
                <a:ea typeface="Verdana" pitchFamily="34" charset="0"/>
                <a:cs typeface="Verdana" pitchFamily="34" charset="0"/>
              </a:rPr>
              <a:t>globalchange.mit.edu</a:t>
            </a:r>
            <a:r>
              <a:rPr lang="en-US" sz="1000" dirty="0">
                <a:solidFill>
                  <a:srgbClr val="006325"/>
                </a:solidFill>
              </a:rPr>
              <a:t>/ </a:t>
            </a:r>
          </a:p>
        </p:txBody>
      </p:sp>
    </p:spTree>
    <p:extLst>
      <p:ext uri="{BB962C8B-B14F-4D97-AF65-F5344CB8AC3E}">
        <p14:creationId xmlns:p14="http://schemas.microsoft.com/office/powerpoint/2010/main" val="3583852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75395" y="0"/>
            <a:ext cx="8610600" cy="601249"/>
          </a:xfrm>
        </p:spPr>
        <p:txBody>
          <a:bodyPr/>
          <a:lstStyle/>
          <a:p>
            <a:r>
              <a:rPr lang="en-US" sz="2400" dirty="0">
                <a:solidFill>
                  <a:schemeClr val="bg1"/>
                </a:solidFill>
              </a:rPr>
              <a:t>Faster, more efficient simulations of the Earth’s atmosphere</a:t>
            </a:r>
          </a:p>
        </p:txBody>
      </p:sp>
      <p:sp>
        <p:nvSpPr>
          <p:cNvPr id="7" name="Rectangle 6"/>
          <p:cNvSpPr/>
          <p:nvPr/>
        </p:nvSpPr>
        <p:spPr>
          <a:xfrm>
            <a:off x="292459" y="855480"/>
            <a:ext cx="345539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>
              <a:solidFill>
                <a:srgbClr val="002D62"/>
              </a:solidFill>
              <a:latin typeface="Myriad Pro"/>
            </a:endParaRPr>
          </a:p>
          <a:p>
            <a:r>
              <a:rPr lang="en-US" sz="1400" b="1" dirty="0">
                <a:solidFill>
                  <a:srgbClr val="002D62"/>
                </a:solidFill>
                <a:latin typeface="Myriad Pro"/>
              </a:rPr>
              <a:t>Objective: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Devise strategy to incorporate simplified chemical mechanisms in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atmospheric simulations that can match results produced by the more complex mechanism for most regions and time periods.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92459" y="2992531"/>
            <a:ext cx="335280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>
              <a:solidFill>
                <a:srgbClr val="002D62"/>
              </a:solidFill>
              <a:latin typeface="Myriad Pro"/>
            </a:endParaRPr>
          </a:p>
          <a:p>
            <a:endParaRPr lang="en-US" sz="1400" b="1" dirty="0">
              <a:solidFill>
                <a:srgbClr val="002D62"/>
              </a:solidFill>
              <a:latin typeface="Myriad Pro"/>
            </a:endParaRPr>
          </a:p>
          <a:p>
            <a:endParaRPr lang="en-US" sz="1400" b="1" dirty="0">
              <a:solidFill>
                <a:srgbClr val="002D62"/>
              </a:solidFill>
              <a:latin typeface="Myriad Pro"/>
            </a:endParaRPr>
          </a:p>
          <a:p>
            <a:r>
              <a:rPr lang="en-US" sz="1400" b="1" dirty="0">
                <a:solidFill>
                  <a:srgbClr val="002D62"/>
                </a:solidFill>
                <a:latin typeface="Myriad Pro"/>
              </a:rPr>
              <a:t>Impact</a:t>
            </a:r>
            <a:r>
              <a:rPr lang="en-US" sz="1400" b="1" dirty="0">
                <a:solidFill>
                  <a:srgbClr val="002D62"/>
                </a:solidFill>
                <a:latin typeface="+mj-lt"/>
              </a:rPr>
              <a:t>: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If implemented in a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3D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Earth-system model, the new MIT modeling strategy could enable scientists to perform low-cost, rapid atmospheric chemistry simulations that cover long time periods under a wide range of scenarios</a:t>
            </a:r>
            <a:r>
              <a:rPr lang="en-US" sz="1400" dirty="0">
                <a:latin typeface="+mj-lt"/>
              </a:rPr>
              <a:t>. </a:t>
            </a:r>
            <a:r>
              <a:rPr lang="en-US" sz="1400">
                <a:solidFill>
                  <a:srgbClr val="000000"/>
                </a:solidFill>
                <a:latin typeface="+mj-lt"/>
              </a:rPr>
              <a:t>This </a:t>
            </a:r>
            <a:r>
              <a:rPr lang="en-US" sz="1400" smtClean="0">
                <a:solidFill>
                  <a:srgbClr val="000000"/>
                </a:solidFill>
                <a:latin typeface="+mj-lt"/>
              </a:rPr>
              <a:t>strategy 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could improve understanding of complex multi-sector interactions with the Earth system and provide a powerful risk assessment tool.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92458" y="2009957"/>
            <a:ext cx="324920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>
              <a:solidFill>
                <a:srgbClr val="002D62"/>
              </a:solidFill>
              <a:latin typeface="Myriad Pro"/>
            </a:endParaRPr>
          </a:p>
          <a:p>
            <a:endParaRPr lang="en-US" sz="1400" b="1" dirty="0">
              <a:solidFill>
                <a:srgbClr val="002D62"/>
              </a:solidFill>
              <a:latin typeface="Myriad Pro"/>
            </a:endParaRPr>
          </a:p>
          <a:p>
            <a:r>
              <a:rPr lang="en-US" sz="1400" b="1" dirty="0">
                <a:solidFill>
                  <a:srgbClr val="002D62"/>
                </a:solidFill>
                <a:latin typeface="Myriad Pro"/>
              </a:rPr>
              <a:t>Findings</a:t>
            </a:r>
            <a:r>
              <a:rPr lang="en-US" sz="1400" b="1" dirty="0">
                <a:solidFill>
                  <a:srgbClr val="002D62"/>
                </a:solidFill>
                <a:latin typeface="+mj-lt"/>
              </a:rPr>
              <a:t>: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For most regions and time periods, differences in simulated ozone chemistry between three tested mechanisms is smaller than the model-observation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differences. </a:t>
            </a:r>
            <a:endParaRPr lang="en-US" sz="1400" dirty="0">
              <a:solidFill>
                <a:srgbClr val="003300"/>
              </a:solidFill>
              <a:latin typeface="+mj-lt"/>
            </a:endParaRPr>
          </a:p>
          <a:p>
            <a:endParaRPr lang="en-US" sz="1400" dirty="0">
              <a:solidFill>
                <a:srgbClr val="003300"/>
              </a:solidFill>
              <a:latin typeface="+mj-lt"/>
            </a:endParaRPr>
          </a:p>
          <a:p>
            <a:endParaRPr lang="en-US" sz="1400" dirty="0">
              <a:solidFill>
                <a:srgbClr val="003300"/>
              </a:solidFill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66800" y="6170531"/>
            <a:ext cx="7696200" cy="461665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lvl="0"/>
            <a:r>
              <a:rPr lang="en-US" sz="800" b="1" i="1">
                <a:solidFill>
                  <a:schemeClr val="bg1"/>
                </a:solidFill>
              </a:rPr>
              <a:t>Brown-Steiner, B., N.E. Selin, R. Prinn, S., L. Emmons, J. Lamarque and P. Cameron-Smith</a:t>
            </a:r>
          </a:p>
          <a:p>
            <a:pPr lvl="0"/>
            <a:r>
              <a:rPr lang="en-US" sz="800" b="1" i="1">
                <a:solidFill>
                  <a:schemeClr val="bg1"/>
                </a:solidFill>
              </a:rPr>
              <a:t> (2018): Evaluating Simplified Chemical Mechanisms within CESM Version 1.2 CAM-chem (CAM4): MOZART-4 vs. Reduced Hydrocarbon vs. Super-Fast Chemistry. Geoscientific Model Development, online first (doi: 10.5194/gmd-2018-16) </a:t>
            </a:r>
            <a:endParaRPr lang="en-US" sz="800" b="1" i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97474" y="4421203"/>
            <a:ext cx="520168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r>
              <a:rPr lang="en-US" sz="1200" dirty="0">
                <a:solidFill>
                  <a:srgbClr val="003300"/>
                </a:solidFill>
                <a:latin typeface="Arial" panose="020B0604020202020204" pitchFamily="34" charset="0"/>
              </a:rPr>
              <a:t>Coefficient of Determination (R</a:t>
            </a:r>
            <a:r>
              <a:rPr lang="en-US" sz="1200" baseline="30000" dirty="0">
                <a:solidFill>
                  <a:srgbClr val="003300"/>
                </a:solidFill>
                <a:latin typeface="Arial" panose="020B0604020202020204" pitchFamily="34" charset="0"/>
              </a:rPr>
              <a:t>2</a:t>
            </a:r>
            <a:r>
              <a:rPr lang="en-US" sz="1200" dirty="0">
                <a:solidFill>
                  <a:srgbClr val="003300"/>
                </a:solidFill>
                <a:latin typeface="Arial" panose="020B0604020202020204" pitchFamily="34" charset="0"/>
              </a:rPr>
              <a:t>) between the most complex mechanism in this study and a middle-complexity mechanism (top) and the simplest mechanism (bottom) for summertime surface ozone. An R</a:t>
            </a:r>
            <a:r>
              <a:rPr lang="en-US" sz="1200" baseline="30000" dirty="0">
                <a:solidFill>
                  <a:srgbClr val="003300"/>
                </a:solidFill>
                <a:latin typeface="Arial" panose="020B0604020202020204" pitchFamily="34" charset="0"/>
              </a:rPr>
              <a:t>2 </a:t>
            </a:r>
            <a:r>
              <a:rPr lang="en-US" sz="1200" dirty="0">
                <a:solidFill>
                  <a:srgbClr val="003300"/>
                </a:solidFill>
                <a:latin typeface="Arial" panose="020B0604020202020204" pitchFamily="34" charset="0"/>
              </a:rPr>
              <a:t>of 1 signifies a 1-1 correspondence </a:t>
            </a:r>
            <a:r>
              <a:rPr lang="en-US" sz="1200">
                <a:solidFill>
                  <a:srgbClr val="003300"/>
                </a:solidFill>
                <a:latin typeface="Arial" panose="020B0604020202020204" pitchFamily="34" charset="0"/>
              </a:rPr>
              <a:t>in results. </a:t>
            </a:r>
            <a:r>
              <a:rPr lang="en-US" sz="1200" baseline="30000">
                <a:solidFill>
                  <a:srgbClr val="003300"/>
                </a:solidFill>
                <a:latin typeface="Arial" panose="020B0604020202020204" pitchFamily="34" charset="0"/>
              </a:rPr>
              <a:t> </a:t>
            </a:r>
            <a:endParaRPr lang="en-US" sz="1200" dirty="0">
              <a:solidFill>
                <a:srgbClr val="0033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A10969-C91F-6B43-A860-6ACAA57560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8226" y="1039660"/>
            <a:ext cx="4101272" cy="20936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F835ED8-1A27-F74B-8D5B-C268213B6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8226" y="3133342"/>
            <a:ext cx="4101271" cy="21025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B2DC2F2-5CA6-FF48-82DF-FAC0E73BA0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3428" y="904284"/>
            <a:ext cx="736600" cy="4462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77382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Joint Program on Global Change Template Colors">
      <a:dk1>
        <a:srgbClr val="002D62"/>
      </a:dk1>
      <a:lt1>
        <a:srgbClr val="FFFFFF"/>
      </a:lt1>
      <a:dk2>
        <a:srgbClr val="006325"/>
      </a:dk2>
      <a:lt2>
        <a:srgbClr val="FFFFFF"/>
      </a:lt2>
      <a:accent1>
        <a:srgbClr val="005288"/>
      </a:accent1>
      <a:accent2>
        <a:srgbClr val="78A22F"/>
      </a:accent2>
      <a:accent3>
        <a:srgbClr val="B30838"/>
      </a:accent3>
      <a:accent4>
        <a:srgbClr val="AB650D"/>
      </a:accent4>
      <a:accent5>
        <a:srgbClr val="F7A51C"/>
      </a:accent5>
      <a:accent6>
        <a:srgbClr val="00958F"/>
      </a:accent6>
      <a:hlink>
        <a:srgbClr val="C7D6EE"/>
      </a:hlink>
      <a:folHlink>
        <a:srgbClr val="999999"/>
      </a:folHlink>
    </a:clrScheme>
    <a:fontScheme name="Joint Program on Global Change Template Fonts">
      <a:majorFont>
        <a:latin typeface="Myriad Pro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18667</TotalTime>
  <Words>228</Words>
  <Application>Microsoft Office PowerPoint</Application>
  <PresentationFormat>On-screen Show (4:3)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Myriad Pro</vt:lpstr>
      <vt:lpstr>Verdana</vt:lpstr>
      <vt:lpstr>1_Office Theme</vt:lpstr>
      <vt:lpstr>Faster, more efficient simulations of the Earth’s atmosphere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Evaluating Emissions Leakage</dc:title>
  <dc:creator>Mark Dwortzan</dc:creator>
  <cp:lastModifiedBy>Mark Dwortzan</cp:lastModifiedBy>
  <cp:revision>350</cp:revision>
  <cp:lastPrinted>2017-04-18T15:49:00Z</cp:lastPrinted>
  <dcterms:created xsi:type="dcterms:W3CDTF">2012-12-03T21:38:29Z</dcterms:created>
  <dcterms:modified xsi:type="dcterms:W3CDTF">2018-10-31T18:32:29Z</dcterms:modified>
</cp:coreProperties>
</file>