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ungul Lee" initials="" lastIdx="0" clrIdx="0"/>
  <p:cmAuthor id="1" name="Henry Chen" initials="HC" lastIdx="1" clrIdx="1">
    <p:extLst/>
  </p:cmAuthor>
  <p:cmAuthor id="2" name="Benjamin Grandey" initials="" lastIdx="4" clrIdx="2"/>
  <p:cmAuthor id="3" name="Mark Dwortzan" initials="MD" lastIdx="1" clrIdx="3">
    <p:extLst>
      <p:ext uri="{19B8F6BF-5375-455C-9EA6-DF929625EA0E}">
        <p15:presenceInfo xmlns:p15="http://schemas.microsoft.com/office/powerpoint/2012/main" userId="S-1-5-21-789336058-1897051121-725345543-73732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8068" autoAdjust="0"/>
  </p:normalViewPr>
  <p:slideViewPr>
    <p:cSldViewPr snapToGrid="0">
      <p:cViewPr varScale="1">
        <p:scale>
          <a:sx n="108" d="100"/>
          <a:sy n="108" d="100"/>
        </p:scale>
        <p:origin x="49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3648"/>
            <a:ext cx="9144000" cy="748862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19050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>
          <a:xfrm>
            <a:off x="2514600" y="3962400"/>
            <a:ext cx="1828800" cy="2286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051622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921553-AB35-4C80-B778-5B6C6508EDD4}" type="slidenum">
              <a:rPr lang="en-US">
                <a:solidFill>
                  <a:srgbClr val="002D62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2D6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4599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-9204"/>
            <a:ext cx="9144000" cy="838200"/>
          </a:xfrm>
          <a:prstGeom prst="rect">
            <a:avLst/>
          </a:prstGeom>
          <a:gradFill>
            <a:gsLst>
              <a:gs pos="94000">
                <a:schemeClr val="tx1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016769"/>
            <a:ext cx="838200" cy="77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Rectangle 13"/>
          <p:cNvSpPr/>
          <p:nvPr/>
        </p:nvSpPr>
        <p:spPr>
          <a:xfrm rot="10800000" flipV="1">
            <a:off x="847725" y="6644504"/>
            <a:ext cx="8001000" cy="36576"/>
          </a:xfrm>
          <a:prstGeom prst="rect">
            <a:avLst/>
          </a:prstGeom>
          <a:gradFill flip="none" rotWithShape="1">
            <a:gsLst>
              <a:gs pos="66000">
                <a:schemeClr val="accent1"/>
              </a:gs>
              <a:gs pos="1000">
                <a:schemeClr val="tx1"/>
              </a:gs>
              <a:gs pos="0">
                <a:schemeClr val="tx1"/>
              </a:gs>
              <a:gs pos="100000">
                <a:schemeClr val="bg1">
                  <a:lumMod val="10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2D6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" y="6644504"/>
            <a:ext cx="9144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rgbClr val="006325"/>
                </a:solidFill>
              </a:rPr>
              <a:t>http://</a:t>
            </a:r>
            <a:r>
              <a:rPr lang="en-US" sz="1000" dirty="0">
                <a:solidFill>
                  <a:srgbClr val="006325"/>
                </a:solidFill>
                <a:ea typeface="Verdana" pitchFamily="34" charset="0"/>
                <a:cs typeface="Verdana" pitchFamily="34" charset="0"/>
              </a:rPr>
              <a:t>globalchange.mit.edu</a:t>
            </a:r>
            <a:r>
              <a:rPr lang="en-US" sz="1000" dirty="0">
                <a:solidFill>
                  <a:srgbClr val="006325"/>
                </a:solidFill>
              </a:rPr>
              <a:t>/ </a:t>
            </a:r>
          </a:p>
        </p:txBody>
      </p:sp>
    </p:spTree>
    <p:extLst>
      <p:ext uri="{BB962C8B-B14F-4D97-AF65-F5344CB8AC3E}">
        <p14:creationId xmlns:p14="http://schemas.microsoft.com/office/powerpoint/2010/main" val="3583852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75395" y="0"/>
            <a:ext cx="8610600" cy="721894"/>
          </a:xfrm>
        </p:spPr>
        <p:txBody>
          <a:bodyPr/>
          <a:lstStyle/>
          <a:p>
            <a:r>
              <a:rPr lang="en-US" sz="2400" dirty="0" smtClean="0">
                <a:solidFill>
                  <a:schemeClr val="bg1"/>
                </a:solidFill>
              </a:rPr>
              <a:t>A </a:t>
            </a:r>
            <a:r>
              <a:rPr lang="en-US" sz="2400" dirty="0">
                <a:solidFill>
                  <a:schemeClr val="bg1"/>
                </a:solidFill>
              </a:rPr>
              <a:t>revival of Indian summer monsoon rainfall </a:t>
            </a:r>
            <a:r>
              <a:rPr lang="en-US" sz="2400" dirty="0" smtClean="0">
                <a:solidFill>
                  <a:schemeClr val="bg1"/>
                </a:solidFill>
              </a:rPr>
              <a:t>since 2002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92459" y="855480"/>
            <a:ext cx="345539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400" b="1" dirty="0" smtClean="0">
              <a:solidFill>
                <a:srgbClr val="002D62"/>
              </a:solidFill>
              <a:latin typeface="Myriad Pro"/>
            </a:endParaRPr>
          </a:p>
          <a:p>
            <a:r>
              <a:rPr lang="en-US" sz="1400" b="1" dirty="0" smtClean="0">
                <a:solidFill>
                  <a:srgbClr val="002D62"/>
                </a:solidFill>
                <a:latin typeface="Myriad Pro"/>
              </a:rPr>
              <a:t>Objective: </a:t>
            </a:r>
            <a:r>
              <a:rPr lang="en-US" sz="1400" dirty="0">
                <a:solidFill>
                  <a:srgbClr val="003300"/>
                </a:solidFill>
                <a:latin typeface="+mj-lt"/>
              </a:rPr>
              <a:t>Using data obtained from ground-based and satellite </a:t>
            </a:r>
            <a:r>
              <a:rPr lang="en-US" sz="1400" dirty="0" smtClean="0">
                <a:solidFill>
                  <a:srgbClr val="003300"/>
                </a:solidFill>
                <a:latin typeface="+mj-lt"/>
              </a:rPr>
              <a:t>observations, measure change in summer monsoon rainfall in North Central India since 2002.</a:t>
            </a:r>
            <a:endParaRPr lang="en-US" sz="1400" dirty="0">
              <a:solidFill>
                <a:srgbClr val="003300"/>
              </a:solidFill>
              <a:latin typeface="+mj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76024" y="3405283"/>
            <a:ext cx="33528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400" b="1" dirty="0" smtClean="0">
              <a:solidFill>
                <a:srgbClr val="002D62"/>
              </a:solidFill>
              <a:latin typeface="Myriad Pro"/>
            </a:endParaRPr>
          </a:p>
          <a:p>
            <a:r>
              <a:rPr lang="en-US" sz="1400" b="1" dirty="0" smtClean="0">
                <a:solidFill>
                  <a:srgbClr val="002D62"/>
                </a:solidFill>
                <a:latin typeface="Myriad Pro"/>
              </a:rPr>
              <a:t>Impact: </a:t>
            </a:r>
            <a:r>
              <a:rPr lang="en-US" sz="1400" dirty="0" smtClean="0">
                <a:solidFill>
                  <a:srgbClr val="003300"/>
                </a:solidFill>
                <a:latin typeface="Myriad Pro"/>
              </a:rPr>
              <a:t>Prediction </a:t>
            </a:r>
            <a:r>
              <a:rPr lang="en-US" sz="1400" dirty="0">
                <a:solidFill>
                  <a:srgbClr val="003300"/>
                </a:solidFill>
                <a:latin typeface="Myriad Pro"/>
              </a:rPr>
              <a:t>of long-term monsoonal rainfall variations is critical to securing water supplies and planning agricultural and other economic activities in monsoonal regions</a:t>
            </a:r>
            <a:r>
              <a:rPr lang="en-US" sz="1400" dirty="0" smtClean="0">
                <a:solidFill>
                  <a:srgbClr val="003300"/>
                </a:solidFill>
                <a:latin typeface="Myriad Pro"/>
              </a:rPr>
              <a:t>. Enhanced </a:t>
            </a:r>
            <a:r>
              <a:rPr lang="en-US" sz="1400" dirty="0">
                <a:solidFill>
                  <a:srgbClr val="003300"/>
                </a:solidFill>
                <a:latin typeface="Myriad Pro"/>
              </a:rPr>
              <a:t>knowledge about such variations can </a:t>
            </a:r>
            <a:r>
              <a:rPr lang="en-US" sz="1400" dirty="0" smtClean="0">
                <a:solidFill>
                  <a:srgbClr val="003300"/>
                </a:solidFill>
                <a:latin typeface="Myriad Pro"/>
              </a:rPr>
              <a:t>help </a:t>
            </a:r>
            <a:r>
              <a:rPr lang="en-US" sz="1400" dirty="0">
                <a:solidFill>
                  <a:srgbClr val="003300"/>
                </a:solidFill>
                <a:latin typeface="Myriad Pro"/>
              </a:rPr>
              <a:t>scientists to improve </a:t>
            </a:r>
            <a:r>
              <a:rPr lang="en-US" sz="1400" dirty="0" smtClean="0">
                <a:solidFill>
                  <a:srgbClr val="003300"/>
                </a:solidFill>
                <a:latin typeface="Myriad Pro"/>
              </a:rPr>
              <a:t>Earth-system </a:t>
            </a:r>
            <a:r>
              <a:rPr lang="en-US" sz="1400" dirty="0">
                <a:solidFill>
                  <a:srgbClr val="003300"/>
                </a:solidFill>
                <a:latin typeface="Myriad Pro"/>
              </a:rPr>
              <a:t>models to more </a:t>
            </a:r>
            <a:r>
              <a:rPr lang="en-US" sz="1400" dirty="0" smtClean="0">
                <a:solidFill>
                  <a:srgbClr val="003300"/>
                </a:solidFill>
                <a:latin typeface="Myriad Pro"/>
              </a:rPr>
              <a:t>precisely </a:t>
            </a:r>
            <a:r>
              <a:rPr lang="en-US" sz="1400" dirty="0">
                <a:solidFill>
                  <a:srgbClr val="003300"/>
                </a:solidFill>
                <a:latin typeface="Myriad Pro"/>
              </a:rPr>
              <a:t>project future climate change.</a:t>
            </a:r>
            <a:endParaRPr lang="en-US" sz="1400" dirty="0">
              <a:latin typeface="+mj-l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75395" y="2148769"/>
            <a:ext cx="3352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400" b="1" dirty="0" smtClean="0">
              <a:solidFill>
                <a:srgbClr val="002D62"/>
              </a:solidFill>
              <a:latin typeface="Myriad Pro"/>
            </a:endParaRPr>
          </a:p>
          <a:p>
            <a:r>
              <a:rPr lang="en-US" sz="1400" b="1" dirty="0" smtClean="0">
                <a:solidFill>
                  <a:srgbClr val="002D62"/>
                </a:solidFill>
                <a:latin typeface="Myriad Pro"/>
              </a:rPr>
              <a:t>Findings</a:t>
            </a:r>
            <a:r>
              <a:rPr lang="en-US" sz="1400" b="1" dirty="0" smtClean="0">
                <a:solidFill>
                  <a:srgbClr val="002D62"/>
                </a:solidFill>
                <a:latin typeface="+mj-lt"/>
              </a:rPr>
              <a:t>: </a:t>
            </a:r>
            <a:r>
              <a:rPr lang="en-US" sz="1400" dirty="0" smtClean="0">
                <a:solidFill>
                  <a:srgbClr val="003300"/>
                </a:solidFill>
                <a:latin typeface="+mj-lt"/>
              </a:rPr>
              <a:t>North Central India summer monsoon </a:t>
            </a:r>
            <a:r>
              <a:rPr lang="en-US" sz="1400" dirty="0">
                <a:solidFill>
                  <a:srgbClr val="003300"/>
                </a:solidFill>
                <a:latin typeface="+mj-lt"/>
              </a:rPr>
              <a:t>rainfall has </a:t>
            </a:r>
            <a:r>
              <a:rPr lang="en-US" sz="1400" dirty="0" smtClean="0">
                <a:solidFill>
                  <a:srgbClr val="003300"/>
                </a:solidFill>
                <a:latin typeface="+mj-lt"/>
              </a:rPr>
              <a:t>increased </a:t>
            </a:r>
            <a:r>
              <a:rPr lang="en-US" sz="1400" dirty="0">
                <a:solidFill>
                  <a:srgbClr val="003300"/>
                </a:solidFill>
                <a:latin typeface="+mj-lt"/>
              </a:rPr>
              <a:t>at a rate of 1.34 millimeters per day per </a:t>
            </a:r>
            <a:r>
              <a:rPr lang="en-US" sz="1400" dirty="0" smtClean="0">
                <a:solidFill>
                  <a:srgbClr val="003300"/>
                </a:solidFill>
                <a:latin typeface="+mj-lt"/>
              </a:rPr>
              <a:t>decade since 2002.</a:t>
            </a:r>
            <a:endParaRPr lang="en-US" sz="1400" dirty="0">
              <a:solidFill>
                <a:srgbClr val="003300"/>
              </a:solidFill>
              <a:latin typeface="+mj-lt"/>
            </a:endParaRPr>
          </a:p>
          <a:p>
            <a:endParaRPr lang="en-US" sz="1400" dirty="0" smtClean="0">
              <a:solidFill>
                <a:srgbClr val="003300"/>
              </a:solidFill>
              <a:latin typeface="+mj-lt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923278" y="6170531"/>
            <a:ext cx="8158578" cy="215444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lvl="0"/>
            <a:r>
              <a:rPr lang="en-US" sz="800" b="1" i="1" dirty="0" err="1">
                <a:solidFill>
                  <a:schemeClr val="bg1"/>
                </a:solidFill>
              </a:rPr>
              <a:t>Jin</a:t>
            </a:r>
            <a:r>
              <a:rPr lang="en-US" sz="800" b="1" i="1" dirty="0">
                <a:solidFill>
                  <a:schemeClr val="bg1"/>
                </a:solidFill>
              </a:rPr>
              <a:t>, Q. and C. Wang, </a:t>
            </a:r>
            <a:r>
              <a:rPr lang="en-US" sz="800" b="1" i="1" dirty="0" smtClean="0">
                <a:solidFill>
                  <a:schemeClr val="bg1"/>
                </a:solidFill>
              </a:rPr>
              <a:t>2017</a:t>
            </a:r>
            <a:r>
              <a:rPr lang="en-US" sz="800" b="1" i="1" dirty="0" smtClean="0">
                <a:solidFill>
                  <a:schemeClr val="bg1"/>
                </a:solidFill>
              </a:rPr>
              <a:t>: </a:t>
            </a:r>
            <a:r>
              <a:rPr lang="en-US" sz="800" b="1" i="1" dirty="0" smtClean="0">
                <a:solidFill>
                  <a:schemeClr val="bg1"/>
                </a:solidFill>
              </a:rPr>
              <a:t>A revival of Indian summer monsoon rainfall since 2002, Nature Climate Change, </a:t>
            </a:r>
            <a:r>
              <a:rPr lang="en-US" sz="800" b="1" i="1" dirty="0" err="1" smtClean="0">
                <a:solidFill>
                  <a:schemeClr val="bg1"/>
                </a:solidFill>
              </a:rPr>
              <a:t>doi</a:t>
            </a:r>
            <a:r>
              <a:rPr lang="en-US" sz="800" b="1" i="1" dirty="0" smtClean="0">
                <a:solidFill>
                  <a:schemeClr val="bg1"/>
                </a:solidFill>
              </a:rPr>
              <a:t>: 10.1038/NCLIMATE3348</a:t>
            </a:r>
            <a:endParaRPr lang="en-US" sz="800" b="1" i="1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10000" y="4383489"/>
            <a:ext cx="520168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200" dirty="0" smtClean="0"/>
          </a:p>
          <a:p>
            <a:r>
              <a:rPr lang="en-US" sz="1200" dirty="0" smtClean="0"/>
              <a:t>Monsoon </a:t>
            </a:r>
            <a:r>
              <a:rPr lang="en-US" sz="1200" dirty="0"/>
              <a:t>rains combined with a tropical depression to leave </a:t>
            </a:r>
            <a:endParaRPr lang="en-US" sz="1200" dirty="0" smtClean="0"/>
          </a:p>
          <a:p>
            <a:endParaRPr lang="en-US" sz="1200" dirty="0"/>
          </a:p>
          <a:p>
            <a:r>
              <a:rPr lang="en-US" sz="1200" dirty="0" smtClean="0"/>
              <a:t>North Central India experienced </a:t>
            </a:r>
            <a:r>
              <a:rPr lang="en-US" sz="1200" dirty="0"/>
              <a:t>a significant drying trend of 0.18 </a:t>
            </a:r>
            <a:r>
              <a:rPr lang="en-US" sz="1200" dirty="0" smtClean="0"/>
              <a:t>mm/day/decade </a:t>
            </a:r>
            <a:r>
              <a:rPr lang="en-US" sz="1200" dirty="0"/>
              <a:t>during 1950–2002 and significant wetting </a:t>
            </a:r>
            <a:r>
              <a:rPr lang="en-US" sz="1200" dirty="0" smtClean="0"/>
              <a:t>trend of </a:t>
            </a:r>
            <a:r>
              <a:rPr lang="en-US" sz="1200" dirty="0"/>
              <a:t>1.34 </a:t>
            </a:r>
            <a:r>
              <a:rPr lang="en-US" sz="1200" dirty="0" smtClean="0"/>
              <a:t>mm/day/decade </a:t>
            </a:r>
            <a:r>
              <a:rPr lang="en-US" sz="1200" dirty="0"/>
              <a:t>since </a:t>
            </a:r>
            <a:r>
              <a:rPr lang="en-US" sz="1200" dirty="0" smtClean="0"/>
              <a:t>2002. Colors in (a) represent various data sets used in the study. </a:t>
            </a:r>
            <a:endParaRPr lang="en-US" sz="1200" dirty="0" smtClean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8982" y="1131280"/>
            <a:ext cx="5362700" cy="3720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9773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Joint Program on Global Change Template Colors">
      <a:dk1>
        <a:srgbClr val="002D62"/>
      </a:dk1>
      <a:lt1>
        <a:srgbClr val="FFFFFF"/>
      </a:lt1>
      <a:dk2>
        <a:srgbClr val="006325"/>
      </a:dk2>
      <a:lt2>
        <a:srgbClr val="FFFFFF"/>
      </a:lt2>
      <a:accent1>
        <a:srgbClr val="005288"/>
      </a:accent1>
      <a:accent2>
        <a:srgbClr val="78A22F"/>
      </a:accent2>
      <a:accent3>
        <a:srgbClr val="B30838"/>
      </a:accent3>
      <a:accent4>
        <a:srgbClr val="AB650D"/>
      </a:accent4>
      <a:accent5>
        <a:srgbClr val="F7A51C"/>
      </a:accent5>
      <a:accent6>
        <a:srgbClr val="00958F"/>
      </a:accent6>
      <a:hlink>
        <a:srgbClr val="C7D6EE"/>
      </a:hlink>
      <a:folHlink>
        <a:srgbClr val="999999"/>
      </a:folHlink>
    </a:clrScheme>
    <a:fontScheme name="Joint Program on Global Change Template Fonts">
      <a:majorFont>
        <a:latin typeface="Myriad Pro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18580</TotalTime>
  <Words>175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Myriad Pro</vt:lpstr>
      <vt:lpstr>Verdana</vt:lpstr>
      <vt:lpstr>1_Office Theme</vt:lpstr>
      <vt:lpstr>A revival of Indian summer monsoon rainfall since 2002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Evaluating Emissions Leakage</dc:title>
  <dc:creator>Mark Dwortzan</dc:creator>
  <cp:lastModifiedBy>Mark</cp:lastModifiedBy>
  <cp:revision>330</cp:revision>
  <cp:lastPrinted>2017-04-18T15:49:00Z</cp:lastPrinted>
  <dcterms:created xsi:type="dcterms:W3CDTF">2012-12-03T21:38:29Z</dcterms:created>
  <dcterms:modified xsi:type="dcterms:W3CDTF">2017-07-12T14:50:15Z</dcterms:modified>
</cp:coreProperties>
</file>