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068" autoAdjust="0"/>
  </p:normalViewPr>
  <p:slideViewPr>
    <p:cSldViewPr snapToGrid="0">
      <p:cViewPr varScale="1">
        <p:scale>
          <a:sx n="108" d="100"/>
          <a:sy n="108" d="100"/>
        </p:scale>
        <p:origin x="4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dx.doi.org/10.21642/JGEA.020103A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0"/>
            <a:ext cx="8610600" cy="721894"/>
          </a:xfrm>
        </p:spPr>
        <p:txBody>
          <a:bodyPr/>
          <a:lstStyle/>
          <a:p>
            <a:r>
              <a:rPr lang="en-US" sz="2400" dirty="0" smtClean="0">
                <a:solidFill>
                  <a:schemeClr val="bg1"/>
                </a:solidFill>
              </a:rPr>
              <a:t>Impact </a:t>
            </a:r>
            <a:r>
              <a:rPr lang="en-US" sz="2400" dirty="0">
                <a:solidFill>
                  <a:schemeClr val="bg1"/>
                </a:solidFill>
              </a:rPr>
              <a:t>of income growth </a:t>
            </a:r>
            <a:r>
              <a:rPr lang="en-US" sz="2400" dirty="0" smtClean="0">
                <a:solidFill>
                  <a:schemeClr val="bg1"/>
                </a:solidFill>
              </a:rPr>
              <a:t>on patterns of consumption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2459" y="855480"/>
            <a:ext cx="34553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Objective: </a:t>
            </a:r>
            <a:r>
              <a:rPr lang="en-US" sz="1400" dirty="0" smtClean="0">
                <a:solidFill>
                  <a:schemeClr val="tx2"/>
                </a:solidFill>
                <a:latin typeface="+mj-lt"/>
              </a:rPr>
              <a:t>Improve projections of energy, water and land use by incorporating a more flexible demand formulation that is better able to represent statistical evidence on the relationship of income growth and demand.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6024" y="3405283"/>
            <a:ext cx="33528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Impact:</a:t>
            </a:r>
            <a:r>
              <a:rPr lang="en-US" sz="1400" dirty="0"/>
              <a:t> 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A</a:t>
            </a:r>
            <a:r>
              <a:rPr lang="en-US" sz="1400" dirty="0" smtClean="0">
                <a:solidFill>
                  <a:schemeClr val="tx2"/>
                </a:solidFill>
                <a:latin typeface="+mj-lt"/>
              </a:rPr>
              <a:t>ccurately 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capturing </a:t>
            </a:r>
            <a:r>
              <a:rPr lang="en-US" sz="1400" dirty="0" smtClean="0">
                <a:solidFill>
                  <a:schemeClr val="tx2"/>
                </a:solidFill>
                <a:latin typeface="+mj-lt"/>
              </a:rPr>
              <a:t>the income-elasticity transition as income grows 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in Integrated Assessment Models </a:t>
            </a:r>
            <a:r>
              <a:rPr lang="en-US" sz="1400" dirty="0" smtClean="0">
                <a:solidFill>
                  <a:schemeClr val="tx2"/>
                </a:solidFill>
                <a:latin typeface="+mj-lt"/>
              </a:rPr>
              <a:t> (IAMs) is 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central to understanding </a:t>
            </a:r>
            <a:r>
              <a:rPr lang="en-US" sz="1400" dirty="0" smtClean="0">
                <a:solidFill>
                  <a:schemeClr val="tx2"/>
                </a:solidFill>
                <a:latin typeface="+mj-lt"/>
              </a:rPr>
              <a:t>projections of future energy-water-land interactions, 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especially among countries in early- and mid-phases of development.</a:t>
            </a:r>
          </a:p>
          <a:p>
            <a:endParaRPr lang="en-US" sz="1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5108" y="2039575"/>
            <a:ext cx="33528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endParaRPr lang="en-US" sz="1400" b="1" dirty="0">
              <a:solidFill>
                <a:srgbClr val="002D62"/>
              </a:solidFill>
              <a:latin typeface="Myriad Pro"/>
            </a:endParaRPr>
          </a:p>
          <a:p>
            <a:endParaRPr lang="en-US" sz="1400" b="1" dirty="0" smtClean="0">
              <a:solidFill>
                <a:srgbClr val="002D62"/>
              </a:solidFill>
              <a:latin typeface="Myriad Pro"/>
            </a:endParaRPr>
          </a:p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 smtClean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 smtClean="0">
                <a:solidFill>
                  <a:schemeClr val="tx2"/>
                </a:solidFill>
                <a:latin typeface="+mj-lt"/>
              </a:rPr>
              <a:t>Under 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many circumstances, a Constant Difference of Elasticities (CDE) formulation of demand has enough flexibility to be calibrated to target both </a:t>
            </a:r>
            <a:r>
              <a:rPr lang="en-US" sz="1400" dirty="0" smtClean="0">
                <a:solidFill>
                  <a:schemeClr val="tx2"/>
                </a:solidFill>
                <a:latin typeface="+mj-lt"/>
              </a:rPr>
              <a:t>own-price 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and </a:t>
            </a:r>
            <a:r>
              <a:rPr lang="en-US" sz="1400" dirty="0" smtClean="0">
                <a:solidFill>
                  <a:schemeClr val="tx2"/>
                </a:solidFill>
                <a:latin typeface="+mj-lt"/>
              </a:rPr>
              <a:t>income </a:t>
            </a:r>
            <a:r>
              <a:rPr lang="en-US" sz="1400" dirty="0">
                <a:solidFill>
                  <a:schemeClr val="tx2"/>
                </a:solidFill>
                <a:latin typeface="+mj-lt"/>
              </a:rPr>
              <a:t>elasticities of demand. </a:t>
            </a:r>
            <a:endParaRPr lang="en-US" sz="1400" dirty="0" smtClean="0">
              <a:solidFill>
                <a:schemeClr val="tx2"/>
              </a:solidFill>
              <a:latin typeface="+mj-lt"/>
            </a:endParaRPr>
          </a:p>
          <a:p>
            <a:endParaRPr lang="en-US" sz="1400" dirty="0">
              <a:solidFill>
                <a:srgbClr val="003300"/>
              </a:solidFill>
              <a:latin typeface="+mj-lt"/>
            </a:endParaRPr>
          </a:p>
          <a:p>
            <a:endParaRPr lang="en-US" sz="1400" dirty="0" smtClean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6170531"/>
            <a:ext cx="7696200" cy="338554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>
                <a:solidFill>
                  <a:schemeClr val="bg1"/>
                </a:solidFill>
              </a:rPr>
              <a:t>Chen, Y.-H. Henry, 2017: The Calibration and Performance of a Non-homothetic CDE Demand System for CGE Models, Journal of Global Economic Analysis, </a:t>
            </a:r>
            <a:r>
              <a:rPr lang="en-US" sz="800" b="1" i="1" dirty="0" err="1">
                <a:solidFill>
                  <a:schemeClr val="bg1"/>
                </a:solidFill>
              </a:rPr>
              <a:t>doi</a:t>
            </a:r>
            <a:r>
              <a:rPr lang="en-US" sz="800" b="1" i="1" dirty="0">
                <a:solidFill>
                  <a:schemeClr val="bg1"/>
                </a:solidFill>
              </a:rPr>
              <a:t>: </a:t>
            </a:r>
            <a:r>
              <a:rPr lang="en-US" sz="800" b="1" i="1" dirty="0">
                <a:solidFill>
                  <a:schemeClr val="bg1"/>
                </a:solidFill>
                <a:hlinkClick r:id="rId2"/>
              </a:rPr>
              <a:t>http://</a:t>
            </a:r>
            <a:r>
              <a:rPr lang="en-US" sz="800" b="1" i="1" dirty="0" smtClean="0">
                <a:solidFill>
                  <a:schemeClr val="bg1"/>
                </a:solidFill>
                <a:hlinkClick r:id="rId2"/>
              </a:rPr>
              <a:t>dx.doi.org/10.21642/JGEA.020103AF</a:t>
            </a:r>
            <a:endParaRPr lang="en-US" sz="800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13713" y="4383489"/>
            <a:ext cx="539796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Based on the study’s Table 3, the </a:t>
            </a:r>
            <a:r>
              <a:rPr lang="en-US" sz="1200" dirty="0" smtClean="0"/>
              <a:t>figure shows the difference between the targeted elasticity and the calibrated elasticity. </a:t>
            </a:r>
            <a:r>
              <a:rPr lang="en-US" sz="1200" dirty="0" smtClean="0"/>
              <a:t>With </a:t>
            </a:r>
            <a:r>
              <a:rPr lang="en-US" sz="1200" dirty="0" smtClean="0"/>
              <a:t>more than </a:t>
            </a:r>
            <a:r>
              <a:rPr lang="en-US" sz="1200" dirty="0" smtClean="0"/>
              <a:t>eight </a:t>
            </a:r>
            <a:r>
              <a:rPr lang="en-US" sz="1200" dirty="0" smtClean="0"/>
              <a:t>sectors (typical in more complex </a:t>
            </a:r>
            <a:r>
              <a:rPr lang="en-US" sz="1200" smtClean="0"/>
              <a:t>applied </a:t>
            </a:r>
            <a:r>
              <a:rPr lang="en-US" sz="1200" smtClean="0"/>
              <a:t>IAMs </a:t>
            </a:r>
            <a:r>
              <a:rPr lang="en-US" sz="1200" dirty="0" smtClean="0"/>
              <a:t>such as the MIT IGSM) there is very little error in the calibrated elasticities</a:t>
            </a:r>
            <a:r>
              <a:rPr lang="en-US" sz="1200" dirty="0" smtClean="0"/>
              <a:t>. </a:t>
            </a:r>
            <a:endParaRPr lang="en-US" sz="1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2725" y="1139304"/>
            <a:ext cx="5681275" cy="340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18661</TotalTime>
  <Words>197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Impact of income growth on patterns of consumption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</cp:lastModifiedBy>
  <cp:revision>323</cp:revision>
  <cp:lastPrinted>2017-04-18T15:49:00Z</cp:lastPrinted>
  <dcterms:created xsi:type="dcterms:W3CDTF">2012-12-03T21:38:29Z</dcterms:created>
  <dcterms:modified xsi:type="dcterms:W3CDTF">2017-07-13T14:33:31Z</dcterms:modified>
</cp:coreProperties>
</file>