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>
      <p:cViewPr varScale="1">
        <p:scale>
          <a:sx n="116" d="100"/>
          <a:sy n="116" d="100"/>
        </p:scale>
        <p:origin x="21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4679" y="175532"/>
            <a:ext cx="8610600" cy="622562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Reducing CO</a:t>
            </a:r>
            <a:r>
              <a:rPr lang="en-US" sz="2400" baseline="-25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 from Cars in the European Union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Use MIT Economic Projection and Policy Analysis (EPPA) model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to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compare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the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economic cost of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the EU’s fuel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economy standard with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an emissions-trading scenario that achieves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identical emissions reductions.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573" y="4467569"/>
            <a:ext cx="3352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Impact: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Extending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the EU’s emissions trading system to include the private transportation sector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could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significantly reduce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costs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to the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EU economy while </a:t>
            </a:r>
            <a:r>
              <a:rPr lang="en-US" sz="1400" smtClean="0">
                <a:solidFill>
                  <a:srgbClr val="003300"/>
                </a:solidFill>
                <a:latin typeface="Myriad Pro"/>
              </a:rPr>
              <a:t>meeting the EU’s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greenhouse gas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emissions reduction target.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2764607"/>
            <a:ext cx="3352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 smtClean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By extending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its emissions trading system to cover the private transportation sector,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the EU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could achieve the same reduction in </a:t>
            </a:r>
            <a:r>
              <a:rPr lang="en-US" sz="1400" dirty="0">
                <a:latin typeface="Times New Roman" panose="02020603050405020304" pitchFamily="18" charset="0"/>
                <a:ea typeface="Cambria" panose="02040503050406030204" pitchFamily="18" charset="0"/>
              </a:rPr>
              <a:t>CO</a:t>
            </a:r>
            <a:r>
              <a:rPr lang="en-US" sz="1400" baseline="-25000" dirty="0">
                <a:latin typeface="Times New Roman" panose="02020603050405020304" pitchFamily="18" charset="0"/>
                <a:ea typeface="Cambria" panose="02040503050406030204" pitchFamily="18" charset="0"/>
              </a:rPr>
              <a:t>2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emissions as its fuel economy standard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and save up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to 63 billion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Euro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in 2025. </a:t>
            </a:r>
            <a:endParaRPr lang="en-US" sz="1400" dirty="0" smtClean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6155141"/>
            <a:ext cx="7924800" cy="338554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>
                <a:solidFill>
                  <a:srgbClr val="FFFFFF"/>
                </a:solidFill>
              </a:rPr>
              <a:t>S. </a:t>
            </a:r>
            <a:r>
              <a:rPr lang="en-US" sz="800" b="1" i="1" dirty="0" err="1">
                <a:solidFill>
                  <a:srgbClr val="FFFFFF"/>
                </a:solidFill>
              </a:rPr>
              <a:t>Paltsev</a:t>
            </a:r>
            <a:r>
              <a:rPr lang="en-US" sz="800" b="1" i="1" dirty="0">
                <a:solidFill>
                  <a:srgbClr val="FFFFFF"/>
                </a:solidFill>
              </a:rPr>
              <a:t>, Y.H.-H. Chen, V. </a:t>
            </a:r>
            <a:r>
              <a:rPr lang="en-US" sz="800" b="1" i="1" dirty="0" err="1">
                <a:solidFill>
                  <a:srgbClr val="FFFFFF"/>
                </a:solidFill>
              </a:rPr>
              <a:t>Karplus</a:t>
            </a:r>
            <a:r>
              <a:rPr lang="en-US" sz="800" b="1" i="1" dirty="0">
                <a:solidFill>
                  <a:srgbClr val="FFFFFF"/>
                </a:solidFill>
              </a:rPr>
              <a:t> et al., 2016: </a:t>
            </a:r>
            <a:r>
              <a:rPr lang="en-US" sz="800" b="1" i="1" dirty="0" smtClean="0">
                <a:solidFill>
                  <a:srgbClr val="FFFFFF"/>
                </a:solidFill>
              </a:rPr>
              <a:t>Reducing </a:t>
            </a:r>
            <a:r>
              <a:rPr lang="en-US" sz="800" b="1" i="1" dirty="0">
                <a:solidFill>
                  <a:srgbClr val="FFFFFF"/>
                </a:solidFill>
              </a:rPr>
              <a:t>CO2 from Cars in the European </a:t>
            </a:r>
            <a:r>
              <a:rPr lang="en-US" sz="800" b="1" i="1" dirty="0" smtClean="0">
                <a:solidFill>
                  <a:srgbClr val="FFFFFF"/>
                </a:solidFill>
              </a:rPr>
              <a:t>Union. Transportation</a:t>
            </a:r>
            <a:r>
              <a:rPr lang="en-US" sz="800" b="1" i="1" dirty="0">
                <a:solidFill>
                  <a:srgbClr val="FFFFFF"/>
                </a:solidFill>
              </a:rPr>
              <a:t>, </a:t>
            </a:r>
            <a:r>
              <a:rPr lang="en-US" sz="800" b="1" i="1" dirty="0" err="1">
                <a:solidFill>
                  <a:srgbClr val="FFFFFF"/>
                </a:solidFill>
              </a:rPr>
              <a:t>doi</a:t>
            </a:r>
            <a:r>
              <a:rPr lang="en-US" sz="800" b="1" i="1" dirty="0">
                <a:solidFill>
                  <a:srgbClr val="FFFFFF"/>
                </a:solidFill>
              </a:rPr>
              <a:t>: 10.1007/s11116-016-9741-3, http://</a:t>
            </a:r>
            <a:r>
              <a:rPr lang="en-US" sz="800" b="1" i="1" dirty="0" smtClean="0">
                <a:solidFill>
                  <a:srgbClr val="FFFFFF"/>
                </a:solidFill>
              </a:rPr>
              <a:t>link.springer.com/article/10.1007/s11116-016-9741-3.</a:t>
            </a:r>
            <a:endParaRPr lang="en-US" sz="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89918" y="4467569"/>
            <a:ext cx="52016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 smtClean="0">
              <a:solidFill>
                <a:srgbClr val="003300"/>
              </a:solidFill>
              <a:latin typeface="Arial" panose="020B0604020202020204" pitchFamily="34" charset="0"/>
            </a:endParaRPr>
          </a:p>
          <a:p>
            <a:r>
              <a:rPr lang="en-US" sz="1400" smtClean="0">
                <a:solidFill>
                  <a:srgbClr val="003300"/>
                </a:solidFill>
                <a:latin typeface="Arial" panose="020B0604020202020204" pitchFamily="34" charset="0"/>
              </a:rPr>
              <a:t>Costs </a:t>
            </a:r>
            <a:r>
              <a:rPr lang="en-US" sz="1400" dirty="0">
                <a:solidFill>
                  <a:srgbClr val="003300"/>
                </a:solidFill>
                <a:latin typeface="Arial" panose="020B0604020202020204" pitchFamily="34" charset="0"/>
              </a:rPr>
              <a:t>(in billion Euro/year) of reaching the same </a:t>
            </a:r>
            <a:r>
              <a:rPr lang="en-US" sz="1400" dirty="0">
                <a:solidFill>
                  <a:srgbClr val="002D62"/>
                </a:solidFill>
                <a:latin typeface="Times New Roman" panose="02020603050405020304" pitchFamily="18" charset="0"/>
                <a:ea typeface="Cambria" panose="02040503050406030204" pitchFamily="18" charset="0"/>
              </a:rPr>
              <a:t>CO</a:t>
            </a:r>
            <a:r>
              <a:rPr lang="en-US" sz="1400" baseline="-25000" dirty="0">
                <a:solidFill>
                  <a:srgbClr val="002D62"/>
                </a:solidFill>
                <a:latin typeface="Times New Roman" panose="02020603050405020304" pitchFamily="18" charset="0"/>
                <a:ea typeface="Cambria" panose="02040503050406030204" pitchFamily="18" charset="0"/>
              </a:rPr>
              <a:t>2</a:t>
            </a:r>
            <a:r>
              <a:rPr lang="en-US" sz="1400" dirty="0" smtClean="0">
                <a:solidFill>
                  <a:srgbClr val="0033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3300"/>
                </a:solidFill>
                <a:latin typeface="Arial" panose="020B0604020202020204" pitchFamily="34" charset="0"/>
              </a:rPr>
              <a:t>targets with alternative </a:t>
            </a:r>
            <a:r>
              <a:rPr lang="en-US" sz="1400" dirty="0" smtClean="0">
                <a:solidFill>
                  <a:srgbClr val="003300"/>
                </a:solidFill>
                <a:latin typeface="Arial" panose="020B0604020202020204" pitchFamily="34" charset="0"/>
              </a:rPr>
              <a:t>policy </a:t>
            </a:r>
            <a:r>
              <a:rPr lang="en-US" sz="1400" dirty="0">
                <a:solidFill>
                  <a:srgbClr val="003300"/>
                </a:solidFill>
                <a:latin typeface="Arial" panose="020B0604020202020204" pitchFamily="34" charset="0"/>
              </a:rPr>
              <a:t>instruments. </a:t>
            </a:r>
            <a:r>
              <a:rPr lang="en-US" sz="1400" dirty="0" smtClean="0">
                <a:solidFill>
                  <a:srgbClr val="003300"/>
                </a:solidFill>
                <a:latin typeface="Arial" panose="020B0604020202020204" pitchFamily="34" charset="0"/>
              </a:rPr>
              <a:t>In </a:t>
            </a:r>
            <a:r>
              <a:rPr lang="en-US" sz="1400" dirty="0">
                <a:solidFill>
                  <a:srgbClr val="003300"/>
                </a:solidFill>
                <a:latin typeface="Arial" panose="020B0604020202020204" pitchFamily="34" charset="0"/>
              </a:rPr>
              <a:t>the Current</a:t>
            </a:r>
          </a:p>
          <a:p>
            <a:r>
              <a:rPr lang="en-US" sz="1400" dirty="0" smtClean="0">
                <a:solidFill>
                  <a:srgbClr val="003300"/>
                </a:solidFill>
                <a:latin typeface="Arial" panose="020B0604020202020204" pitchFamily="34" charset="0"/>
              </a:rPr>
              <a:t>ES (emissions standards) scenario, the current EU standard remains unchanged </a:t>
            </a:r>
            <a:r>
              <a:rPr lang="en-US" sz="1400" dirty="0">
                <a:solidFill>
                  <a:srgbClr val="003300"/>
                </a:solidFill>
                <a:latin typeface="Arial" panose="020B0604020202020204" pitchFamily="34" charset="0"/>
              </a:rPr>
              <a:t>in 2025. Scenarios ES78 and ES68</a:t>
            </a:r>
          </a:p>
          <a:p>
            <a:r>
              <a:rPr lang="en-US" sz="1400" dirty="0">
                <a:solidFill>
                  <a:srgbClr val="003300"/>
                </a:solidFill>
                <a:latin typeface="Arial" panose="020B0604020202020204" pitchFamily="34" charset="0"/>
              </a:rPr>
              <a:t>allow us to estimate the costs of the tighter targets under discussion for </a:t>
            </a:r>
            <a:r>
              <a:rPr lang="en-US" sz="1400" dirty="0" smtClean="0">
                <a:solidFill>
                  <a:srgbClr val="003300"/>
                </a:solidFill>
                <a:latin typeface="Arial" panose="020B0604020202020204" pitchFamily="34" charset="0"/>
              </a:rPr>
              <a:t>2025.</a:t>
            </a:r>
            <a:endParaRPr lang="en-US" sz="1400" dirty="0">
              <a:solidFill>
                <a:srgbClr val="003300"/>
              </a:solidFill>
              <a:latin typeface="Arial" panose="020B0604020202020204" pitchFamily="34" charset="0"/>
            </a:endParaRPr>
          </a:p>
          <a:p>
            <a:endParaRPr lang="en-US" sz="14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3401" y="1371600"/>
            <a:ext cx="4707200" cy="316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18106</TotalTime>
  <Words>206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Cambria</vt:lpstr>
      <vt:lpstr>Myriad Pro</vt:lpstr>
      <vt:lpstr>Times New Roman</vt:lpstr>
      <vt:lpstr>Verdana</vt:lpstr>
      <vt:lpstr>1_Office Theme</vt:lpstr>
      <vt:lpstr>Reducing CO2 from Cars in the European Union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 Dwortzan</cp:lastModifiedBy>
  <cp:revision>289</cp:revision>
  <cp:lastPrinted>2015-06-01T15:11:46Z</cp:lastPrinted>
  <dcterms:created xsi:type="dcterms:W3CDTF">2012-12-03T21:38:29Z</dcterms:created>
  <dcterms:modified xsi:type="dcterms:W3CDTF">2016-12-07T20:34:47Z</dcterms:modified>
</cp:coreProperties>
</file>